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84" r:id="rId2"/>
    <p:sldId id="280" r:id="rId3"/>
    <p:sldId id="281" r:id="rId4"/>
    <p:sldId id="257" r:id="rId5"/>
    <p:sldId id="258" r:id="rId6"/>
    <p:sldId id="259" r:id="rId7"/>
    <p:sldId id="278" r:id="rId8"/>
    <p:sldId id="260" r:id="rId9"/>
    <p:sldId id="261" r:id="rId10"/>
    <p:sldId id="263" r:id="rId11"/>
    <p:sldId id="262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9" r:id="rId20"/>
    <p:sldId id="273" r:id="rId21"/>
    <p:sldId id="274" r:id="rId22"/>
    <p:sldId id="282" r:id="rId23"/>
    <p:sldId id="275" r:id="rId24"/>
    <p:sldId id="286" r:id="rId25"/>
    <p:sldId id="28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049" autoAdjust="0"/>
    <p:restoredTop sz="94660"/>
  </p:normalViewPr>
  <p:slideViewPr>
    <p:cSldViewPr>
      <p:cViewPr>
        <p:scale>
          <a:sx n="52" d="100"/>
          <a:sy n="52" d="100"/>
        </p:scale>
        <p:origin x="-1301" y="-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r%20J%20P%20Singh\Desktop\New%20Microsoft%20Office%20Excel%20Workshe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Sheet2!$B$6</c:f>
              <c:strCache>
                <c:ptCount val="1"/>
                <c:pt idx="0">
                  <c:v>Area in million ha</c:v>
                </c:pt>
              </c:strCache>
            </c:strRef>
          </c:tx>
          <c:cat>
            <c:strRef>
              <c:f>Sheet2!$A$7:$A$14</c:f>
              <c:strCache>
                <c:ptCount val="8"/>
                <c:pt idx="0">
                  <c:v>1950-51</c:v>
                </c:pt>
                <c:pt idx="1">
                  <c:v>1960-61</c:v>
                </c:pt>
                <c:pt idx="2">
                  <c:v>1971-72</c:v>
                </c:pt>
                <c:pt idx="3">
                  <c:v>1980-81</c:v>
                </c:pt>
                <c:pt idx="4">
                  <c:v>1990-91</c:v>
                </c:pt>
                <c:pt idx="5">
                  <c:v>2000-01</c:v>
                </c:pt>
                <c:pt idx="6">
                  <c:v>2010-11</c:v>
                </c:pt>
                <c:pt idx="7">
                  <c:v>2015-16</c:v>
                </c:pt>
              </c:strCache>
            </c:strRef>
          </c:cat>
          <c:val>
            <c:numRef>
              <c:f>Sheet2!$B$7:$B$14</c:f>
              <c:numCache>
                <c:formatCode>0.00</c:formatCode>
                <c:ptCount val="8"/>
                <c:pt idx="0">
                  <c:v>4.49</c:v>
                </c:pt>
                <c:pt idx="1">
                  <c:v>6.46</c:v>
                </c:pt>
                <c:pt idx="2">
                  <c:v>7.33</c:v>
                </c:pt>
                <c:pt idx="3">
                  <c:v>6.88</c:v>
                </c:pt>
                <c:pt idx="4">
                  <c:v>8.31</c:v>
                </c:pt>
                <c:pt idx="5">
                  <c:v>6.56</c:v>
                </c:pt>
                <c:pt idx="6">
                  <c:v>5.8599999999999985</c:v>
                </c:pt>
                <c:pt idx="7">
                  <c:v>4.55</c:v>
                </c:pt>
              </c:numCache>
            </c:numRef>
          </c:val>
        </c:ser>
        <c:ser>
          <c:idx val="1"/>
          <c:order val="1"/>
          <c:tx>
            <c:strRef>
              <c:f>Sheet2!$C$6</c:f>
              <c:strCache>
                <c:ptCount val="1"/>
                <c:pt idx="0">
                  <c:v>Production in million tonnes</c:v>
                </c:pt>
              </c:strCache>
            </c:strRef>
          </c:tx>
          <c:cat>
            <c:strRef>
              <c:f>Sheet2!$A$7:$A$14</c:f>
              <c:strCache>
                <c:ptCount val="8"/>
                <c:pt idx="0">
                  <c:v>1950-51</c:v>
                </c:pt>
                <c:pt idx="1">
                  <c:v>1960-61</c:v>
                </c:pt>
                <c:pt idx="2">
                  <c:v>1971-72</c:v>
                </c:pt>
                <c:pt idx="3">
                  <c:v>1980-81</c:v>
                </c:pt>
                <c:pt idx="4">
                  <c:v>1990-91</c:v>
                </c:pt>
                <c:pt idx="5">
                  <c:v>2000-01</c:v>
                </c:pt>
                <c:pt idx="6">
                  <c:v>2010-11</c:v>
                </c:pt>
                <c:pt idx="7">
                  <c:v>2015-16</c:v>
                </c:pt>
              </c:strCache>
            </c:strRef>
          </c:cat>
          <c:val>
            <c:numRef>
              <c:f>Sheet2!$C$7:$C$14</c:f>
              <c:numCache>
                <c:formatCode>0.00</c:formatCode>
                <c:ptCount val="8"/>
                <c:pt idx="0">
                  <c:v>3.48</c:v>
                </c:pt>
                <c:pt idx="1">
                  <c:v>4.8099999999999996</c:v>
                </c:pt>
                <c:pt idx="2">
                  <c:v>6.1099999999999985</c:v>
                </c:pt>
                <c:pt idx="3">
                  <c:v>5.01</c:v>
                </c:pt>
                <c:pt idx="4">
                  <c:v>7.51</c:v>
                </c:pt>
                <c:pt idx="5">
                  <c:v>6.41</c:v>
                </c:pt>
                <c:pt idx="6">
                  <c:v>8.26</c:v>
                </c:pt>
                <c:pt idx="7">
                  <c:v>6.7700000000000014</c:v>
                </c:pt>
              </c:numCache>
            </c:numRef>
          </c:val>
        </c:ser>
        <c:ser>
          <c:idx val="2"/>
          <c:order val="2"/>
          <c:tx>
            <c:strRef>
              <c:f>Sheet2!$D$6</c:f>
              <c:strCache>
                <c:ptCount val="1"/>
                <c:pt idx="0">
                  <c:v>Yield  in qtl/ha</c:v>
                </c:pt>
              </c:strCache>
            </c:strRef>
          </c:tx>
          <c:cat>
            <c:strRef>
              <c:f>Sheet2!$A$7:$A$14</c:f>
              <c:strCache>
                <c:ptCount val="8"/>
                <c:pt idx="0">
                  <c:v>1950-51</c:v>
                </c:pt>
                <c:pt idx="1">
                  <c:v>1960-61</c:v>
                </c:pt>
                <c:pt idx="2">
                  <c:v>1971-72</c:v>
                </c:pt>
                <c:pt idx="3">
                  <c:v>1980-81</c:v>
                </c:pt>
                <c:pt idx="4">
                  <c:v>1990-91</c:v>
                </c:pt>
                <c:pt idx="5">
                  <c:v>2000-01</c:v>
                </c:pt>
                <c:pt idx="6">
                  <c:v>2010-11</c:v>
                </c:pt>
                <c:pt idx="7">
                  <c:v>2015-16</c:v>
                </c:pt>
              </c:strCache>
            </c:strRef>
          </c:cat>
          <c:val>
            <c:numRef>
              <c:f>Sheet2!$D$7:$D$14</c:f>
              <c:numCache>
                <c:formatCode>General</c:formatCode>
                <c:ptCount val="8"/>
                <c:pt idx="0">
                  <c:v>7.75</c:v>
                </c:pt>
                <c:pt idx="1">
                  <c:v>7.45</c:v>
                </c:pt>
                <c:pt idx="2">
                  <c:v>8.34</c:v>
                </c:pt>
                <c:pt idx="3">
                  <c:v>7.3599999999999985</c:v>
                </c:pt>
                <c:pt idx="4">
                  <c:v>9.0400000000000009</c:v>
                </c:pt>
                <c:pt idx="5">
                  <c:v>9.77</c:v>
                </c:pt>
                <c:pt idx="6">
                  <c:v>14.11</c:v>
                </c:pt>
                <c:pt idx="7">
                  <c:v>14.860000000000024</c:v>
                </c:pt>
              </c:numCache>
            </c:numRef>
          </c:val>
        </c:ser>
        <c:marker val="1"/>
        <c:axId val="65403520"/>
        <c:axId val="65516672"/>
      </c:lineChart>
      <c:catAx>
        <c:axId val="654035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65516672"/>
        <c:crosses val="autoZero"/>
        <c:auto val="1"/>
        <c:lblAlgn val="ctr"/>
        <c:lblOffset val="100"/>
      </c:catAx>
      <c:valAx>
        <c:axId val="65516672"/>
        <c:scaling>
          <c:orientation val="minMax"/>
        </c:scaling>
        <c:axPos val="l"/>
        <c:majorGridlines/>
        <c:numFmt formatCode="0.00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654035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US"/>
          </a:pPr>
          <a:endParaRPr lang="en-US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8BC7F-63A1-4E27-8899-C9C014394D9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DD00A-A626-4441-A71F-5592DB115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F662C-EC70-4963-8872-04D6E10337E3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39AFF-F1A5-4136-9116-DF5C4DA7B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7187-E0C3-4E9C-9729-2CDC1C7DC4A2}" type="datetime1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8754-1F31-42D8-ADF5-EAD4C426C916}" type="datetime1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C660-9797-432E-A099-3DD8B8F81033}" type="datetime1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EDE0-002A-48BB-9A15-9925EF1110C9}" type="datetime1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659D-B796-4853-93C5-385E9832B529}" type="datetime1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3964-05E9-41A0-A689-4281E67A6D29}" type="datetime1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5D4-811E-45E6-91F2-5C830269FF25}" type="datetime1">
              <a:rPr lang="en-US" smtClean="0"/>
              <a:pPr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2E50-FA4A-4E1E-BCCB-900FAFA57C0B}" type="datetime1">
              <a:rPr lang="en-US" smtClean="0"/>
              <a:pPr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BAA7-3B07-4CE3-9549-6D78ED61E41B}" type="datetime1">
              <a:rPr lang="en-US" smtClean="0"/>
              <a:pPr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B79AA-A331-48BC-8B56-2BCDAF9501D6}" type="datetime1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97B5-C4A0-4764-A07B-6BB06E2361D5}" type="datetime1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4F8F-3813-4D32-B041-16D42D475CE0}" type="datetime1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304800"/>
            <a:ext cx="6629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 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990600" y="4990729"/>
            <a:ext cx="70866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OILSEEDS DIVISION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DEPARTMENT OF AGRICULTURE, COOPERATION &amp; FARMERS’ WELFARE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MINISTRY OF AGRICULTURE &amp; FARMERS’ WELFARE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GOVERNMENT OF INDIA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KRISHI BHAWAN, NEW DELHI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www.nmoop.gov.in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7" name="Picture 6" descr="Image result for ashoka symbol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3886200"/>
            <a:ext cx="68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124200" y="228600"/>
            <a:ext cx="30650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cs typeface="Arial" pitchFamily="34" charset="0"/>
              </a:rPr>
              <a:t>GROUNDNUT</a:t>
            </a:r>
            <a:endParaRPr lang="en-US" sz="4000" dirty="0">
              <a:cs typeface="Arial" pitchFamily="34" charset="0"/>
            </a:endParaRPr>
          </a:p>
        </p:txBody>
      </p:sp>
      <p:pic>
        <p:nvPicPr>
          <p:cNvPr id="9" name="Picture 8" descr="Groundnutfinal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1143000"/>
            <a:ext cx="5562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9445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+mn-lt"/>
              </a:rPr>
              <a:t>STATE WISE YIELD GAP UNDER FLDs (IN KHARIF</a:t>
            </a:r>
            <a:r>
              <a:rPr lang="en-US" sz="2800" b="1" dirty="0" smtClean="0">
                <a:latin typeface="+mn-lt"/>
              </a:rPr>
              <a:t>)</a:t>
            </a:r>
            <a:endParaRPr lang="en-US" sz="2800" b="1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599" y="1295398"/>
          <a:ext cx="8763001" cy="54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5092"/>
                <a:gridCol w="816890"/>
                <a:gridCol w="1113941"/>
                <a:gridCol w="1039678"/>
                <a:gridCol w="3787400"/>
              </a:tblGrid>
              <a:tr h="107048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State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SAY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 smtClean="0">
                          <a:latin typeface="+mn-lt"/>
                          <a:ea typeface="Calibri"/>
                          <a:cs typeface="Times New Roman"/>
                        </a:rPr>
                        <a:t>FLD – Kharif-2013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-6858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Yield Gap 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-6858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(%)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Varieties used in </a:t>
                      </a:r>
                      <a:r>
                        <a:rPr lang="en-IN" sz="2400" b="1" dirty="0" smtClean="0">
                          <a:latin typeface="+mn-lt"/>
                          <a:ea typeface="Calibri"/>
                          <a:cs typeface="Times New Roman"/>
                        </a:rPr>
                        <a:t>FLD during Kharif 2013</a:t>
                      </a:r>
                    </a:p>
                  </a:txBody>
                  <a:tcPr marL="68580" marR="68580" marT="0" marB="0"/>
                </a:tc>
              </a:tr>
              <a:tr h="38404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dirty="0">
                          <a:latin typeface="Arial"/>
                          <a:ea typeface="Calibri"/>
                          <a:cs typeface="Times New Roman"/>
                        </a:rPr>
                        <a:t>AP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dirty="0">
                          <a:latin typeface="Arial"/>
                          <a:ea typeface="Calibri"/>
                          <a:cs typeface="Times New Roman"/>
                        </a:rPr>
                        <a:t>892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dirty="0">
                          <a:latin typeface="Arial"/>
                          <a:ea typeface="Calibri"/>
                          <a:cs typeface="Times New Roman"/>
                        </a:rPr>
                        <a:t>1722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>
                          <a:latin typeface="Arial"/>
                          <a:ea typeface="Calibri"/>
                          <a:cs typeface="Times New Roman"/>
                        </a:rPr>
                        <a:t>93</a:t>
                      </a:r>
                      <a:endParaRPr lang="en-US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dirty="0">
                          <a:latin typeface="Arial"/>
                          <a:ea typeface="Calibri"/>
                          <a:cs typeface="Times New Roman"/>
                        </a:rPr>
                        <a:t>K-6, </a:t>
                      </a:r>
                      <a:r>
                        <a:rPr lang="en-IN" sz="2200" dirty="0" err="1">
                          <a:latin typeface="Arial"/>
                          <a:ea typeface="Calibri"/>
                          <a:cs typeface="Times New Roman"/>
                        </a:rPr>
                        <a:t>Dharani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404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>
                          <a:latin typeface="Arial"/>
                          <a:ea typeface="Calibri"/>
                          <a:cs typeface="Times New Roman"/>
                        </a:rPr>
                        <a:t>Gujarat</a:t>
                      </a:r>
                      <a:endParaRPr lang="en-US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>
                          <a:latin typeface="Arial"/>
                          <a:ea typeface="Calibri"/>
                          <a:cs typeface="Times New Roman"/>
                        </a:rPr>
                        <a:t>2716</a:t>
                      </a:r>
                      <a:endParaRPr lang="en-US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dirty="0">
                          <a:latin typeface="Arial"/>
                          <a:ea typeface="Calibri"/>
                          <a:cs typeface="Times New Roman"/>
                        </a:rPr>
                        <a:t>1873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dirty="0">
                          <a:latin typeface="Arial"/>
                          <a:ea typeface="Calibri"/>
                          <a:cs typeface="Times New Roman"/>
                        </a:rPr>
                        <a:t>-45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dirty="0">
                          <a:latin typeface="Arial"/>
                          <a:ea typeface="Calibri"/>
                          <a:cs typeface="Times New Roman"/>
                        </a:rPr>
                        <a:t>GJG-9, GJG-17, </a:t>
                      </a:r>
                      <a:r>
                        <a:rPr lang="en-IN" sz="2200" dirty="0" smtClean="0">
                          <a:latin typeface="Arial"/>
                          <a:ea typeface="Calibri"/>
                          <a:cs typeface="Times New Roman"/>
                        </a:rPr>
                        <a:t>GJG-22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5231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dirty="0">
                          <a:latin typeface="Arial"/>
                          <a:ea typeface="Calibri"/>
                          <a:cs typeface="Times New Roman"/>
                        </a:rPr>
                        <a:t>Karnataka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>
                          <a:latin typeface="Arial"/>
                          <a:ea typeface="Calibri"/>
                          <a:cs typeface="Times New Roman"/>
                        </a:rPr>
                        <a:t>863</a:t>
                      </a:r>
                      <a:endParaRPr lang="en-US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>
                          <a:latin typeface="Arial"/>
                          <a:ea typeface="Calibri"/>
                          <a:cs typeface="Times New Roman"/>
                        </a:rPr>
                        <a:t>1660</a:t>
                      </a:r>
                      <a:endParaRPr lang="en-US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>
                          <a:latin typeface="Arial"/>
                          <a:ea typeface="Calibri"/>
                          <a:cs typeface="Times New Roman"/>
                        </a:rPr>
                        <a:t>92</a:t>
                      </a:r>
                      <a:endParaRPr lang="en-US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dirty="0">
                          <a:latin typeface="Arial"/>
                          <a:ea typeface="Calibri"/>
                          <a:cs typeface="Times New Roman"/>
                        </a:rPr>
                        <a:t>Chintamani-2, TPG-39, JSP-39, Dh-36, GPBD-5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2846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>
                          <a:latin typeface="Arial"/>
                          <a:ea typeface="Calibri"/>
                          <a:cs typeface="Times New Roman"/>
                        </a:rPr>
                        <a:t>Maharashtra</a:t>
                      </a:r>
                      <a:endParaRPr lang="en-US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>
                          <a:latin typeface="Arial"/>
                          <a:ea typeface="Calibri"/>
                          <a:cs typeface="Times New Roman"/>
                        </a:rPr>
                        <a:t>1248</a:t>
                      </a:r>
                      <a:endParaRPr lang="en-US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>
                          <a:latin typeface="Arial"/>
                          <a:ea typeface="Calibri"/>
                          <a:cs typeface="Times New Roman"/>
                        </a:rPr>
                        <a:t>2417</a:t>
                      </a:r>
                      <a:endParaRPr lang="en-US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>
                          <a:latin typeface="Arial"/>
                          <a:ea typeface="Calibri"/>
                          <a:cs typeface="Times New Roman"/>
                        </a:rPr>
                        <a:t>94</a:t>
                      </a:r>
                      <a:endParaRPr lang="en-US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dirty="0">
                          <a:latin typeface="Arial"/>
                          <a:ea typeface="Calibri"/>
                          <a:cs typeface="Times New Roman"/>
                        </a:rPr>
                        <a:t>AK-303, TGK-Bold, </a:t>
                      </a:r>
                      <a:r>
                        <a:rPr lang="en-IN" sz="2200" dirty="0" err="1">
                          <a:latin typeface="Arial"/>
                          <a:ea typeface="Calibri"/>
                          <a:cs typeface="Times New Roman"/>
                        </a:rPr>
                        <a:t>Phule</a:t>
                      </a:r>
                      <a:r>
                        <a:rPr lang="en-IN" sz="22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N" sz="2200" dirty="0" err="1">
                          <a:latin typeface="Arial"/>
                          <a:ea typeface="Calibri"/>
                          <a:cs typeface="Times New Roman"/>
                        </a:rPr>
                        <a:t>Unnati</a:t>
                      </a:r>
                      <a:r>
                        <a:rPr lang="en-IN" sz="2200" dirty="0">
                          <a:latin typeface="Arial"/>
                          <a:ea typeface="Calibri"/>
                          <a:cs typeface="Times New Roman"/>
                        </a:rPr>
                        <a:t>, JL-501, Phule-6021, TAG-24, KDG-128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340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>
                          <a:latin typeface="Arial"/>
                          <a:ea typeface="Calibri"/>
                          <a:cs typeface="Times New Roman"/>
                        </a:rPr>
                        <a:t>Rajasthan</a:t>
                      </a:r>
                      <a:endParaRPr lang="en-US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>
                          <a:latin typeface="Arial"/>
                          <a:ea typeface="Calibri"/>
                          <a:cs typeface="Times New Roman"/>
                        </a:rPr>
                        <a:t>1992</a:t>
                      </a:r>
                      <a:endParaRPr lang="en-US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>
                          <a:latin typeface="Arial"/>
                          <a:ea typeface="Calibri"/>
                          <a:cs typeface="Times New Roman"/>
                        </a:rPr>
                        <a:t>2931</a:t>
                      </a:r>
                      <a:endParaRPr lang="en-US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>
                          <a:latin typeface="Arial"/>
                          <a:ea typeface="Calibri"/>
                          <a:cs typeface="Times New Roman"/>
                        </a:rPr>
                        <a:t>47</a:t>
                      </a:r>
                      <a:endParaRPr lang="en-US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dirty="0">
                          <a:latin typeface="Arial"/>
                          <a:ea typeface="Calibri"/>
                          <a:cs typeface="Times New Roman"/>
                        </a:rPr>
                        <a:t>TAG-24, </a:t>
                      </a:r>
                      <a:r>
                        <a:rPr lang="en-IN" sz="2200" dirty="0" err="1">
                          <a:latin typeface="Arial"/>
                          <a:ea typeface="Calibri"/>
                          <a:cs typeface="Times New Roman"/>
                        </a:rPr>
                        <a:t>Mallika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340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>
                          <a:latin typeface="Arial"/>
                          <a:ea typeface="Calibri"/>
                          <a:cs typeface="Times New Roman"/>
                        </a:rPr>
                        <a:t>West Bengal</a:t>
                      </a:r>
                      <a:endParaRPr lang="en-US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>
                          <a:latin typeface="Arial"/>
                          <a:ea typeface="Calibri"/>
                          <a:cs typeface="Times New Roman"/>
                        </a:rPr>
                        <a:t>917</a:t>
                      </a:r>
                      <a:endParaRPr lang="en-US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>
                          <a:latin typeface="Arial"/>
                          <a:ea typeface="Calibri"/>
                          <a:cs typeface="Times New Roman"/>
                        </a:rPr>
                        <a:t>1982</a:t>
                      </a:r>
                      <a:endParaRPr lang="en-US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dirty="0">
                          <a:latin typeface="Arial"/>
                          <a:ea typeface="Calibri"/>
                          <a:cs typeface="Times New Roman"/>
                        </a:rPr>
                        <a:t>116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dirty="0">
                          <a:latin typeface="Arial"/>
                          <a:ea typeface="Calibri"/>
                          <a:cs typeface="Times New Roman"/>
                        </a:rPr>
                        <a:t>TAG-24, TG-51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404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>
                          <a:latin typeface="Arial"/>
                          <a:ea typeface="Calibri"/>
                          <a:cs typeface="Times New Roman"/>
                        </a:rPr>
                        <a:t>All India</a:t>
                      </a:r>
                      <a:endParaRPr lang="en-US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>
                          <a:latin typeface="Arial"/>
                          <a:ea typeface="Calibri"/>
                          <a:cs typeface="Times New Roman"/>
                        </a:rPr>
                        <a:t>1764</a:t>
                      </a:r>
                      <a:endParaRPr lang="en-US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Arial"/>
                          <a:ea typeface="Calibri"/>
                          <a:cs typeface="Times New Roman"/>
                        </a:rPr>
                        <a:t>2021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dirty="0">
                          <a:latin typeface="Arial"/>
                          <a:ea typeface="Calibri"/>
                          <a:cs typeface="Times New Roman"/>
                        </a:rPr>
                        <a:t>K-6, </a:t>
                      </a:r>
                      <a:r>
                        <a:rPr lang="en-IN" sz="2200" dirty="0" err="1">
                          <a:latin typeface="Arial"/>
                          <a:ea typeface="Calibri"/>
                          <a:cs typeface="Times New Roman"/>
                        </a:rPr>
                        <a:t>Dharani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STATE WISE YIELD GAP  IN RABI/SUMMER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1" y="1219200"/>
          <a:ext cx="8839198" cy="5544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888"/>
                <a:gridCol w="1063978"/>
                <a:gridCol w="900288"/>
                <a:gridCol w="1063978"/>
                <a:gridCol w="4174066"/>
              </a:tblGrid>
              <a:tr h="12486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State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SAY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FLD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-6858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Yield Gap 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-6858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(%)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Varieties used in </a:t>
                      </a:r>
                      <a:r>
                        <a:rPr lang="en-IN" sz="2400" b="1" dirty="0" smtClean="0">
                          <a:latin typeface="+mn-lt"/>
                          <a:ea typeface="Calibri"/>
                          <a:cs typeface="Times New Roman"/>
                        </a:rPr>
                        <a:t>FLD during Rabi 2012-13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30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AP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1906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2787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46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Kadari-6, Kadari-9, </a:t>
                      </a:r>
                      <a:r>
                        <a:rPr lang="en-IN" sz="2200" b="1" dirty="0" err="1">
                          <a:latin typeface="+mn-lt"/>
                          <a:ea typeface="Calibri"/>
                          <a:cs typeface="Times New Roman"/>
                        </a:rPr>
                        <a:t>Harithandra</a:t>
                      </a: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IN" sz="2200" b="1" dirty="0" err="1" smtClean="0">
                          <a:latin typeface="+mn-lt"/>
                          <a:ea typeface="Calibri"/>
                          <a:cs typeface="Times New Roman"/>
                        </a:rPr>
                        <a:t>Dharani</a:t>
                      </a:r>
                      <a:r>
                        <a:rPr lang="en-IN" sz="2200" b="1" dirty="0" smtClean="0"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IN" sz="2200" b="1" baseline="0" dirty="0" smtClean="0">
                          <a:latin typeface="+mn-lt"/>
                          <a:ea typeface="Calibri"/>
                          <a:cs typeface="Times New Roman"/>
                        </a:rPr>
                        <a:t> TCGS-1043, </a:t>
                      </a:r>
                      <a:r>
                        <a:rPr lang="en-IN" sz="2200" b="1" baseline="0" dirty="0" err="1" smtClean="0">
                          <a:latin typeface="+mn-lt"/>
                          <a:ea typeface="Calibri"/>
                          <a:cs typeface="Times New Roman"/>
                        </a:rPr>
                        <a:t>Anantha</a:t>
                      </a:r>
                      <a:r>
                        <a:rPr lang="en-IN" sz="22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15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>
                          <a:latin typeface="+mn-lt"/>
                          <a:ea typeface="Calibri"/>
                          <a:cs typeface="Times New Roman"/>
                        </a:rPr>
                        <a:t>Gujarat</a:t>
                      </a:r>
                      <a:endParaRPr lang="en-US" sz="2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2013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2535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26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GJG-31, TG-37-A, 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630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>
                          <a:latin typeface="+mn-lt"/>
                          <a:ea typeface="Calibri"/>
                          <a:cs typeface="Times New Roman"/>
                        </a:rPr>
                        <a:t>Karnataka</a:t>
                      </a:r>
                      <a:endParaRPr lang="en-US" sz="2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>
                          <a:latin typeface="+mn-lt"/>
                          <a:ea typeface="Calibri"/>
                          <a:cs typeface="Times New Roman"/>
                        </a:rPr>
                        <a:t>760</a:t>
                      </a:r>
                      <a:endParaRPr lang="en-US" sz="2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2851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275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GPGD-5, GPGD-4, </a:t>
                      </a:r>
                      <a:r>
                        <a:rPr lang="en-IN" sz="2200" b="1" dirty="0" smtClean="0">
                          <a:latin typeface="+mn-lt"/>
                          <a:ea typeface="Calibri"/>
                          <a:cs typeface="Times New Roman"/>
                        </a:rPr>
                        <a:t>Dh-216</a:t>
                      </a: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, Kadari-9, </a:t>
                      </a:r>
                      <a:r>
                        <a:rPr lang="en-IN" sz="2200" b="1" dirty="0" smtClean="0">
                          <a:latin typeface="+mn-lt"/>
                          <a:ea typeface="Calibri"/>
                          <a:cs typeface="Times New Roman"/>
                        </a:rPr>
                        <a:t>Dh-101</a:t>
                      </a: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IN" sz="2200" b="1" dirty="0" smtClean="0">
                          <a:latin typeface="+mn-lt"/>
                          <a:ea typeface="Calibri"/>
                          <a:cs typeface="Times New Roman"/>
                        </a:rPr>
                        <a:t>TGLPS-3, Chintamani-2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630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>
                          <a:latin typeface="+mn-lt"/>
                          <a:ea typeface="Calibri"/>
                          <a:cs typeface="Times New Roman"/>
                        </a:rPr>
                        <a:t>Maharashtra</a:t>
                      </a:r>
                      <a:endParaRPr lang="en-US" sz="2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>
                          <a:latin typeface="+mn-lt"/>
                          <a:ea typeface="Calibri"/>
                          <a:cs typeface="Times New Roman"/>
                        </a:rPr>
                        <a:t>1455</a:t>
                      </a:r>
                      <a:endParaRPr lang="en-US" sz="2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2272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56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JL-501, TPG-41, Phule-6021, TKG-Bold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15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>
                          <a:latin typeface="+mn-lt"/>
                          <a:ea typeface="Calibri"/>
                          <a:cs typeface="Times New Roman"/>
                        </a:rPr>
                        <a:t>Rajasthan</a:t>
                      </a:r>
                      <a:endParaRPr lang="en-US" sz="2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>
                          <a:latin typeface="+mn-lt"/>
                          <a:ea typeface="Calibri"/>
                          <a:cs typeface="Times New Roman"/>
                        </a:rPr>
                        <a:t>1258</a:t>
                      </a:r>
                      <a:endParaRPr lang="en-US" sz="2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2593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106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TG-37-A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15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>
                          <a:latin typeface="+mn-lt"/>
                          <a:ea typeface="Calibri"/>
                          <a:cs typeface="Times New Roman"/>
                        </a:rPr>
                        <a:t>Tamil Nadu</a:t>
                      </a:r>
                      <a:endParaRPr lang="en-US" sz="2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>
                          <a:latin typeface="+mn-lt"/>
                          <a:ea typeface="Calibri"/>
                          <a:cs typeface="Times New Roman"/>
                        </a:rPr>
                        <a:t>2998</a:t>
                      </a:r>
                      <a:endParaRPr lang="en-US" sz="2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2130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-40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VRI (</a:t>
                      </a:r>
                      <a:r>
                        <a:rPr lang="en-IN" sz="2200" b="1" dirty="0" err="1">
                          <a:latin typeface="+mn-lt"/>
                          <a:ea typeface="Calibri"/>
                          <a:cs typeface="Times New Roman"/>
                        </a:rPr>
                        <a:t>Gn</a:t>
                      </a: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)-6, 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15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West Bengal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>
                          <a:latin typeface="+mn-lt"/>
                          <a:ea typeface="Calibri"/>
                          <a:cs typeface="Times New Roman"/>
                        </a:rPr>
                        <a:t>2585</a:t>
                      </a:r>
                      <a:endParaRPr lang="en-US" sz="2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3190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23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TG-24, TG-51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22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 India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>
                          <a:latin typeface="+mn-lt"/>
                          <a:ea typeface="Calibri"/>
                          <a:cs typeface="Times New Roman"/>
                        </a:rPr>
                        <a:t>1812</a:t>
                      </a:r>
                      <a:endParaRPr lang="en-US" sz="2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2654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46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200" b="1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POPULAR VARIETIES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66798"/>
          <a:ext cx="8229600" cy="5508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676400"/>
                <a:gridCol w="5791200"/>
              </a:tblGrid>
              <a:tr h="879925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S.</a:t>
                      </a:r>
                    </a:p>
                    <a:p>
                      <a:r>
                        <a:rPr lang="en-US" sz="2400" b="1" dirty="0" smtClean="0"/>
                        <a:t>No.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State</a:t>
                      </a:r>
                      <a:endParaRPr lang="en-US" sz="2400" b="1" dirty="0" smtClean="0"/>
                    </a:p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Varieties</a:t>
                      </a:r>
                      <a:endParaRPr lang="en-US" sz="2400" b="1" dirty="0"/>
                    </a:p>
                  </a:txBody>
                  <a:tcPr/>
                </a:tc>
              </a:tr>
              <a:tr h="771070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1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AP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b="1" dirty="0" smtClean="0"/>
                        <a:t>K-6,K-9, </a:t>
                      </a:r>
                      <a:r>
                        <a:rPr lang="en-US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TMV-2, TAG-24, </a:t>
                      </a:r>
                      <a:r>
                        <a:rPr lang="en-US" sz="2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Narayani</a:t>
                      </a:r>
                      <a:r>
                        <a:rPr lang="en-US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Dharani</a:t>
                      </a:r>
                      <a:r>
                        <a:rPr lang="en-US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ICGV-91114, </a:t>
                      </a:r>
                      <a:r>
                        <a:rPr lang="en-US" sz="2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Anantha</a:t>
                      </a:r>
                      <a:r>
                        <a:rPr lang="en-US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TCGS-1043</a:t>
                      </a:r>
                      <a:endParaRPr lang="en-US" sz="2200" b="1" dirty="0"/>
                    </a:p>
                  </a:txBody>
                  <a:tcPr/>
                </a:tc>
              </a:tr>
              <a:tr h="771070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2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Gujarat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GG-20, GG-11, GG-2, TAG-24, TG-37-A, TG-38, GAUG-10, GJG-9, GJG-17, GJG-22,</a:t>
                      </a:r>
                      <a:r>
                        <a:rPr lang="en-US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GJG-31</a:t>
                      </a:r>
                      <a:endParaRPr lang="en-US" sz="2200" b="1" dirty="0"/>
                    </a:p>
                  </a:txBody>
                  <a:tcPr/>
                </a:tc>
              </a:tr>
              <a:tr h="1075464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3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Karnataka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TMV-2, GPBD-4, GPBD-5,</a:t>
                      </a:r>
                      <a:r>
                        <a:rPr lang="en-US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K-6, TG-37-A, TAG-24, Chintamani-2,</a:t>
                      </a:r>
                      <a:r>
                        <a:rPr lang="en-US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TPG-39,</a:t>
                      </a:r>
                      <a:r>
                        <a:rPr lang="en-US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JSP-39, Dh-36, I</a:t>
                      </a:r>
                      <a:r>
                        <a:rPr lang="en-US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CGV-91114, K-9,</a:t>
                      </a:r>
                      <a:r>
                        <a:rPr lang="en-US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Dh-216</a:t>
                      </a:r>
                      <a:endParaRPr lang="en-US" sz="2200" b="1" dirty="0"/>
                    </a:p>
                  </a:txBody>
                  <a:tcPr/>
                </a:tc>
              </a:tr>
              <a:tr h="771070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4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Maharashtra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K-6, TAG-24, JL-24, AK-303, JL-501, TKG-Bold,</a:t>
                      </a:r>
                      <a:r>
                        <a:rPr lang="en-US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Phule</a:t>
                      </a:r>
                      <a:r>
                        <a:rPr lang="en-US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Unnati</a:t>
                      </a:r>
                      <a:r>
                        <a:rPr lang="en-US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Phule-6021</a:t>
                      </a:r>
                      <a:endParaRPr lang="en-US" sz="2200" b="1" dirty="0"/>
                    </a:p>
                  </a:txBody>
                  <a:tcPr/>
                </a:tc>
              </a:tr>
              <a:tr h="446731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5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Rajasthan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TAG-24, </a:t>
                      </a:r>
                      <a:r>
                        <a:rPr lang="en-US" sz="2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Malika</a:t>
                      </a:r>
                      <a:r>
                        <a:rPr lang="en-US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GPBD-4,</a:t>
                      </a:r>
                      <a:r>
                        <a:rPr lang="en-US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Pratap</a:t>
                      </a:r>
                      <a:r>
                        <a:rPr lang="en-US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Raj </a:t>
                      </a:r>
                      <a:r>
                        <a:rPr lang="en-US" sz="22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Mungphalli</a:t>
                      </a:r>
                      <a:endParaRPr lang="en-US" sz="2200" b="1" dirty="0"/>
                    </a:p>
                  </a:txBody>
                  <a:tcPr/>
                </a:tc>
              </a:tr>
              <a:tr h="771070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6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Tamil Nadu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200" b="1" dirty="0" smtClean="0"/>
                        <a:t>TMV-2, TMV-7, K-6, </a:t>
                      </a:r>
                      <a:r>
                        <a:rPr lang="en-US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GPBD-4,</a:t>
                      </a:r>
                      <a:r>
                        <a:rPr lang="en-US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VRI-2, VRI-3, CO(</a:t>
                      </a:r>
                      <a:r>
                        <a:rPr lang="en-US" sz="22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Gn</a:t>
                      </a:r>
                      <a:r>
                        <a:rPr lang="en-US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)-4, VRI(</a:t>
                      </a:r>
                      <a:r>
                        <a:rPr lang="en-US" sz="22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Gn</a:t>
                      </a:r>
                      <a:r>
                        <a:rPr lang="en-US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)-6</a:t>
                      </a:r>
                      <a:endParaRPr lang="en-US" sz="2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PACKAGE AND PRACTICES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953000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n-IN" sz="2600" b="1" dirty="0" smtClean="0"/>
              <a:t>Sandy-loam soil rich in organic matter is best.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600" b="1" dirty="0" smtClean="0"/>
              <a:t>Use of well decomposed FYM @ 10 tonnes /ha.</a:t>
            </a:r>
            <a:endParaRPr lang="en-US" sz="2600" b="1" dirty="0" smtClean="0"/>
          </a:p>
          <a:p>
            <a:pPr lvl="0" algn="just">
              <a:buFont typeface="Wingdings" pitchFamily="2" charset="2"/>
              <a:buChar char="Ø"/>
            </a:pPr>
            <a:r>
              <a:rPr lang="en-US" sz="2600" b="1" dirty="0" smtClean="0"/>
              <a:t>Broad-Bed-Furrow System for yield improvement.</a:t>
            </a:r>
          </a:p>
          <a:p>
            <a:pPr lvl="0" algn="just">
              <a:buFont typeface="Wingdings" pitchFamily="2" charset="2"/>
              <a:buChar char="Ø"/>
            </a:pPr>
            <a:r>
              <a:rPr lang="en-IN" sz="2600" b="1" i="1" dirty="0" smtClean="0"/>
              <a:t>Sowing of Kharif</a:t>
            </a:r>
            <a:r>
              <a:rPr lang="en-IN" sz="2600" b="1" dirty="0" smtClean="0"/>
              <a:t>  groundnut in June to July subject to receipt of rains;  </a:t>
            </a:r>
            <a:r>
              <a:rPr lang="en-IN" sz="2600" b="1" i="1" dirty="0" smtClean="0"/>
              <a:t>Rabi</a:t>
            </a:r>
            <a:r>
              <a:rPr lang="en-IN" sz="2600" b="1" dirty="0" smtClean="0"/>
              <a:t> –November; </a:t>
            </a:r>
            <a:r>
              <a:rPr lang="en-IN" sz="2600" b="1" i="1" dirty="0" smtClean="0"/>
              <a:t>Summer</a:t>
            </a:r>
            <a:r>
              <a:rPr lang="en-IN" sz="2600" b="1" dirty="0" smtClean="0"/>
              <a:t> –February/March. </a:t>
            </a:r>
            <a:endParaRPr lang="en-US" sz="2600" b="1" dirty="0" smtClean="0"/>
          </a:p>
          <a:p>
            <a:pPr lvl="0" algn="just">
              <a:buFont typeface="Wingdings" pitchFamily="2" charset="2"/>
              <a:buChar char="Ø"/>
            </a:pPr>
            <a:r>
              <a:rPr lang="en-IN" sz="2600" b="1" dirty="0" smtClean="0"/>
              <a:t>Seed rate of 100-110 kg pod /ha. for bunch type and 95-100 kg pod /ha. for Spreading type.</a:t>
            </a:r>
            <a:endParaRPr lang="en-US" sz="2600" b="1" dirty="0" smtClean="0"/>
          </a:p>
          <a:p>
            <a:pPr lvl="0" algn="just">
              <a:buFont typeface="Wingdings" pitchFamily="2" charset="2"/>
              <a:buChar char="Ø"/>
            </a:pPr>
            <a:r>
              <a:rPr lang="en-IN" sz="2600" b="1" dirty="0" smtClean="0"/>
              <a:t>Every one tonne of groundnut pods removes 63 kg N, 11 kg P</a:t>
            </a:r>
            <a:r>
              <a:rPr lang="en-IN" sz="2600" b="1" baseline="-25000" dirty="0" smtClean="0"/>
              <a:t>2</a:t>
            </a:r>
            <a:r>
              <a:rPr lang="en-IN" sz="2600" b="1" dirty="0" smtClean="0"/>
              <a:t>O</a:t>
            </a:r>
            <a:r>
              <a:rPr lang="en-IN" sz="2600" b="1" baseline="-25000" dirty="0" smtClean="0"/>
              <a:t>5</a:t>
            </a:r>
            <a:r>
              <a:rPr lang="en-IN" sz="2600" b="1" dirty="0" smtClean="0"/>
              <a:t>, 46 kg K</a:t>
            </a:r>
            <a:r>
              <a:rPr lang="en-IN" sz="2600" b="1" baseline="-25000" dirty="0" smtClean="0"/>
              <a:t>2</a:t>
            </a:r>
            <a:r>
              <a:rPr lang="en-IN" sz="2600" b="1" dirty="0" smtClean="0"/>
              <a:t>O, 27 kg </a:t>
            </a:r>
            <a:r>
              <a:rPr lang="en-IN" sz="2600" b="1" dirty="0" err="1" smtClean="0"/>
              <a:t>CaO</a:t>
            </a:r>
            <a:r>
              <a:rPr lang="en-IN" sz="2600" b="1" dirty="0" smtClean="0"/>
              <a:t> and 14 kg </a:t>
            </a:r>
            <a:r>
              <a:rPr lang="en-IN" sz="2600" b="1" dirty="0" err="1" smtClean="0"/>
              <a:t>MgO</a:t>
            </a:r>
            <a:r>
              <a:rPr lang="en-IN" sz="2600" b="1" dirty="0" smtClean="0"/>
              <a:t> .</a:t>
            </a:r>
            <a:endParaRPr lang="en-US" sz="2600" b="1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PACKAGE AND PRACTICES  (</a:t>
            </a:r>
            <a:r>
              <a:rPr lang="en-US" sz="3200" b="1" dirty="0" err="1" smtClean="0"/>
              <a:t>contd</a:t>
            </a:r>
            <a:r>
              <a:rPr lang="en-US" sz="3200" b="1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Water Management</a:t>
            </a: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Crop is largely (80%) cultivated under rainfed conditions during </a:t>
            </a:r>
            <a:r>
              <a:rPr lang="en-US" b="1" i="1" dirty="0" smtClean="0"/>
              <a:t>kharif.</a:t>
            </a:r>
            <a:r>
              <a:rPr lang="en-US" b="1" dirty="0" smtClean="0"/>
              <a:t> 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b="1" dirty="0" smtClean="0"/>
              <a:t>Crop could withstand a dry spell of 25 days after emergence.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b="1" dirty="0" smtClean="0"/>
              <a:t>Rainfall/protective irrigation is necessary at flowering (20-40 DAS), pod formation (40-70 DAS) and pod filling (70-100 DAS).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Sprinkler irrigation best suited for sandy soils.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b="1" dirty="0" smtClean="0"/>
              <a:t>Eight irrigations are adequate for optimal yield during Rabi / Summer season.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b="1" dirty="0" smtClean="0"/>
              <a:t>Drip irrigation increases yield (40-50%), quality, and saves water (25-40%).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630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PACKAGE AND PRACTICES  (</a:t>
            </a:r>
            <a:r>
              <a:rPr lang="en-US" sz="3600" b="1" dirty="0" err="1" smtClean="0"/>
              <a:t>contd</a:t>
            </a:r>
            <a:r>
              <a:rPr lang="en-US" sz="3600" b="1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181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800" b="1" dirty="0" smtClean="0"/>
              <a:t>Water Management (</a:t>
            </a:r>
            <a:r>
              <a:rPr lang="en-US" sz="2800" b="1" dirty="0" err="1" smtClean="0"/>
              <a:t>contd</a:t>
            </a:r>
            <a:r>
              <a:rPr lang="en-US" sz="2800" b="1" dirty="0" smtClean="0"/>
              <a:t>)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sz="2800" b="1" dirty="0" smtClean="0"/>
              <a:t>Adopting right spacing between rows and within the row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sz="2800" b="1" dirty="0" smtClean="0"/>
              <a:t>Mulching the soil surface in between rows with crop residue material like straw etc to prevent the germination of weed seeds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sz="2800" b="1" dirty="0" smtClean="0"/>
              <a:t>Adoption of crop rotation and intercropping 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sz="2800" b="1" dirty="0" smtClean="0"/>
              <a:t>Two hand weeding, first around 20 days after sowing and </a:t>
            </a:r>
            <a:r>
              <a:rPr lang="en-US" sz="2800" b="1" baseline="30000" dirty="0" smtClean="0"/>
              <a:t>2nd</a:t>
            </a:r>
            <a:r>
              <a:rPr lang="en-US" sz="2800" b="1" dirty="0" smtClean="0"/>
              <a:t> at about 35 days after sowing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/>
              <a:t>Inter-culture starts around 10 days after emergence and continues up to 35 DAS at 7– 10 days interval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144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PACKAGE AND PRACTICES  (</a:t>
            </a:r>
            <a:r>
              <a:rPr lang="en-US" sz="2800" b="1" dirty="0" err="1" smtClean="0"/>
              <a:t>contd</a:t>
            </a:r>
            <a:r>
              <a:rPr lang="en-US" sz="2800" b="1" dirty="0" smtClean="0"/>
              <a:t>)</a:t>
            </a:r>
            <a:br>
              <a:rPr lang="en-US" sz="2800" b="1" dirty="0" smtClean="0"/>
            </a:b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066800"/>
          <a:ext cx="8458200" cy="5380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4114800"/>
                <a:gridCol w="2286000"/>
              </a:tblGrid>
              <a:tr h="53340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/>
                        <a:t>Insect/Pest 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+mn-lt"/>
                          <a:ea typeface="Calibri"/>
                          <a:cs typeface="Times New Roman"/>
                        </a:rPr>
                        <a:t>Name pests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+mn-lt"/>
                          <a:ea typeface="Calibri"/>
                          <a:cs typeface="Times New Roman"/>
                        </a:rPr>
                        <a:t>Scientific name 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latin typeface="+mn-lt"/>
                          <a:ea typeface="Calibri"/>
                          <a:cs typeface="Times New Roman"/>
                        </a:rPr>
                        <a:t>Yield </a:t>
                      </a:r>
                      <a:r>
                        <a:rPr lang="en-IN" sz="1800" b="1" dirty="0">
                          <a:latin typeface="+mn-lt"/>
                          <a:ea typeface="Calibri"/>
                          <a:cs typeface="Times New Roman"/>
                        </a:rPr>
                        <a:t>losses (%)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48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+mn-lt"/>
                          <a:ea typeface="Calibri"/>
                          <a:cs typeface="Times New Roman"/>
                        </a:rPr>
                        <a:t>Leaf Miner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i="1" dirty="0" err="1">
                          <a:latin typeface="+mn-lt"/>
                          <a:ea typeface="Calibri"/>
                          <a:cs typeface="Times New Roman"/>
                        </a:rPr>
                        <a:t>Aproaererma</a:t>
                      </a:r>
                      <a:r>
                        <a:rPr lang="en-IN" sz="1800" b="1" i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N" sz="1800" b="1" i="1" dirty="0" err="1">
                          <a:latin typeface="+mn-lt"/>
                          <a:ea typeface="Calibri"/>
                          <a:cs typeface="Times New Roman"/>
                        </a:rPr>
                        <a:t>modicella</a:t>
                      </a:r>
                      <a:r>
                        <a:rPr lang="en-IN" sz="1800" b="1" dirty="0">
                          <a:latin typeface="+mn-lt"/>
                          <a:ea typeface="Calibri"/>
                          <a:cs typeface="Times New Roman"/>
                        </a:rPr>
                        <a:t> (Deventer)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+mn-lt"/>
                          <a:ea typeface="Calibri"/>
                          <a:cs typeface="Times New Roman"/>
                        </a:rPr>
                        <a:t>16-92</a:t>
                      </a:r>
                      <a:endParaRPr lang="en-US" sz="18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48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+mn-lt"/>
                          <a:ea typeface="Calibri"/>
                          <a:cs typeface="Times New Roman"/>
                        </a:rPr>
                        <a:t>Tobacco Caterpillar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i="1" dirty="0" err="1">
                          <a:latin typeface="+mn-lt"/>
                          <a:ea typeface="Calibri"/>
                          <a:cs typeface="Times New Roman"/>
                        </a:rPr>
                        <a:t>Spodoptera</a:t>
                      </a:r>
                      <a:r>
                        <a:rPr lang="en-IN" sz="1800" b="1" i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N" sz="1800" b="1" i="1" dirty="0" err="1">
                          <a:latin typeface="+mn-lt"/>
                          <a:ea typeface="Calibri"/>
                          <a:cs typeface="Times New Roman"/>
                        </a:rPr>
                        <a:t>litura</a:t>
                      </a:r>
                      <a:r>
                        <a:rPr lang="en-IN" sz="1800" b="1" i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N" sz="1800" b="1" dirty="0"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IN" sz="1800" b="1" dirty="0" err="1">
                          <a:latin typeface="+mn-lt"/>
                          <a:ea typeface="Calibri"/>
                          <a:cs typeface="Times New Roman"/>
                        </a:rPr>
                        <a:t>Fab</a:t>
                      </a:r>
                      <a:r>
                        <a:rPr lang="en-IN" sz="1800" b="1" dirty="0">
                          <a:latin typeface="+mn-lt"/>
                          <a:ea typeface="Calibri"/>
                          <a:cs typeface="Times New Roman"/>
                        </a:rPr>
                        <a:t>.)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+mn-lt"/>
                          <a:ea typeface="Calibri"/>
                          <a:cs typeface="Times New Roman"/>
                        </a:rPr>
                        <a:t>15-30</a:t>
                      </a:r>
                      <a:endParaRPr lang="en-US" sz="18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819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+mn-lt"/>
                          <a:ea typeface="Calibri"/>
                          <a:cs typeface="Times New Roman"/>
                        </a:rPr>
                        <a:t>Hairy Caterpillars</a:t>
                      </a:r>
                      <a:endParaRPr lang="en-US" sz="18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i="1" dirty="0" err="1">
                          <a:latin typeface="+mn-lt"/>
                          <a:ea typeface="Calibri"/>
                          <a:cs typeface="Times New Roman"/>
                        </a:rPr>
                        <a:t>Amsacta</a:t>
                      </a:r>
                      <a:r>
                        <a:rPr lang="en-IN" sz="1800" b="1" i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N" sz="1800" b="1" i="1" dirty="0" err="1">
                          <a:latin typeface="+mn-lt"/>
                          <a:ea typeface="Calibri"/>
                          <a:cs typeface="Times New Roman"/>
                        </a:rPr>
                        <a:t>albistriga</a:t>
                      </a:r>
                      <a:r>
                        <a:rPr lang="en-IN" sz="1800" b="1" dirty="0">
                          <a:latin typeface="+mn-lt"/>
                          <a:ea typeface="Calibri"/>
                          <a:cs typeface="Times New Roman"/>
                        </a:rPr>
                        <a:t> (Walker), </a:t>
                      </a:r>
                      <a:r>
                        <a:rPr lang="en-IN" sz="1800" b="1" i="1" dirty="0" smtClean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IN" sz="1800" b="1" i="1" dirty="0">
                          <a:latin typeface="+mn-lt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en-IN" sz="1800" b="1" i="1" dirty="0" err="1">
                          <a:latin typeface="+mn-lt"/>
                          <a:ea typeface="Calibri"/>
                          <a:cs typeface="Times New Roman"/>
                        </a:rPr>
                        <a:t>moorei</a:t>
                      </a:r>
                      <a:r>
                        <a:rPr lang="en-IN" sz="1800" b="1" dirty="0">
                          <a:latin typeface="+mn-lt"/>
                          <a:ea typeface="Calibri"/>
                          <a:cs typeface="Times New Roman"/>
                        </a:rPr>
                        <a:t> (Butler) and </a:t>
                      </a:r>
                      <a:r>
                        <a:rPr lang="en-IN" sz="1800" b="1" i="1" dirty="0" err="1" smtClean="0">
                          <a:latin typeface="+mn-lt"/>
                          <a:ea typeface="Calibri"/>
                          <a:cs typeface="Times New Roman"/>
                        </a:rPr>
                        <a:t>Spilosoma</a:t>
                      </a:r>
                      <a:r>
                        <a:rPr lang="en-IN" sz="1800" b="1" i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N" sz="1800" b="1" i="1" dirty="0" err="1">
                          <a:latin typeface="+mn-lt"/>
                          <a:ea typeface="Calibri"/>
                          <a:cs typeface="Times New Roman"/>
                        </a:rPr>
                        <a:t>obliqua</a:t>
                      </a:r>
                      <a:r>
                        <a:rPr lang="en-IN" sz="1800" b="1" dirty="0">
                          <a:latin typeface="+mn-lt"/>
                          <a:ea typeface="Calibri"/>
                          <a:cs typeface="Times New Roman"/>
                        </a:rPr>
                        <a:t> (Walker)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+mn-lt"/>
                          <a:ea typeface="Calibri"/>
                          <a:cs typeface="Times New Roman"/>
                        </a:rPr>
                        <a:t>26-100</a:t>
                      </a:r>
                      <a:endParaRPr lang="en-US" sz="18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7301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+mn-lt"/>
                          <a:ea typeface="Calibri"/>
                          <a:cs typeface="Times New Roman"/>
                        </a:rPr>
                        <a:t>Thrips</a:t>
                      </a:r>
                      <a:endParaRPr lang="en-US" sz="18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i="1" dirty="0" err="1">
                          <a:latin typeface="+mn-lt"/>
                          <a:ea typeface="Calibri"/>
                          <a:cs typeface="Times New Roman"/>
                        </a:rPr>
                        <a:t>Caliothrips</a:t>
                      </a:r>
                      <a:r>
                        <a:rPr lang="en-IN" sz="1800" b="1" i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N" sz="1800" b="1" i="1" dirty="0" err="1">
                          <a:latin typeface="+mn-lt"/>
                          <a:ea typeface="Calibri"/>
                          <a:cs typeface="Times New Roman"/>
                        </a:rPr>
                        <a:t>indicus</a:t>
                      </a:r>
                      <a:r>
                        <a:rPr lang="en-IN" sz="18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N" sz="1800" b="1" dirty="0" err="1">
                          <a:latin typeface="+mn-lt"/>
                          <a:ea typeface="Calibri"/>
                          <a:cs typeface="Times New Roman"/>
                        </a:rPr>
                        <a:t>Bagnell</a:t>
                      </a:r>
                      <a:r>
                        <a:rPr lang="en-IN" sz="1800" b="1" i="1" dirty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IN" sz="1800" b="1" i="1" dirty="0" err="1" smtClean="0">
                          <a:latin typeface="+mn-lt"/>
                          <a:ea typeface="Calibri"/>
                          <a:cs typeface="Times New Roman"/>
                        </a:rPr>
                        <a:t>Frankliniella</a:t>
                      </a:r>
                      <a:r>
                        <a:rPr lang="en-IN" sz="1800" b="1" i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N" sz="1800" b="1" i="1" dirty="0" err="1">
                          <a:latin typeface="+mn-lt"/>
                          <a:ea typeface="Calibri"/>
                          <a:cs typeface="Times New Roman"/>
                        </a:rPr>
                        <a:t>schultzei</a:t>
                      </a:r>
                      <a:r>
                        <a:rPr lang="en-IN" sz="18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N" sz="1800" b="1" dirty="0" err="1">
                          <a:latin typeface="+mn-lt"/>
                          <a:ea typeface="Calibri"/>
                          <a:cs typeface="Times New Roman"/>
                        </a:rPr>
                        <a:t>Trybom</a:t>
                      </a:r>
                      <a:r>
                        <a:rPr lang="en-IN" sz="1800" b="1" dirty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IN" sz="1800" b="1" i="1" dirty="0" smtClean="0">
                          <a:latin typeface="+mn-lt"/>
                          <a:ea typeface="Calibri"/>
                          <a:cs typeface="Times New Roman"/>
                        </a:rPr>
                        <a:t>Thrips </a:t>
                      </a:r>
                      <a:r>
                        <a:rPr lang="en-IN" sz="1800" b="1" i="1" dirty="0" err="1">
                          <a:latin typeface="+mn-lt"/>
                          <a:ea typeface="Calibri"/>
                          <a:cs typeface="Times New Roman"/>
                        </a:rPr>
                        <a:t>palmi</a:t>
                      </a:r>
                      <a:r>
                        <a:rPr lang="en-IN" sz="1800" b="1" i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N" sz="1800" b="1" dirty="0" err="1">
                          <a:latin typeface="+mn-lt"/>
                          <a:ea typeface="Calibri"/>
                          <a:cs typeface="Times New Roman"/>
                        </a:rPr>
                        <a:t>Karny</a:t>
                      </a:r>
                      <a:r>
                        <a:rPr lang="en-IN" sz="1800" b="1" dirty="0">
                          <a:latin typeface="+mn-lt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en-IN" sz="1800" b="1" i="1" dirty="0" err="1" smtClean="0">
                          <a:latin typeface="+mn-lt"/>
                          <a:ea typeface="Calibri"/>
                          <a:cs typeface="Times New Roman"/>
                        </a:rPr>
                        <a:t>Scirtothrips</a:t>
                      </a:r>
                      <a:r>
                        <a:rPr lang="en-IN" sz="1800" b="1" i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N" sz="1800" b="1" i="1" dirty="0" err="1">
                          <a:latin typeface="+mn-lt"/>
                          <a:ea typeface="Calibri"/>
                          <a:cs typeface="Times New Roman"/>
                        </a:rPr>
                        <a:t>dorsalis</a:t>
                      </a:r>
                      <a:r>
                        <a:rPr lang="en-IN" sz="1800" b="1" dirty="0">
                          <a:latin typeface="+mn-lt"/>
                          <a:ea typeface="Calibri"/>
                          <a:cs typeface="Times New Roman"/>
                        </a:rPr>
                        <a:t> Hood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+mn-lt"/>
                          <a:ea typeface="Calibri"/>
                          <a:cs typeface="Times New Roman"/>
                        </a:rPr>
                        <a:t>15-28</a:t>
                      </a:r>
                      <a:endParaRPr lang="en-US" sz="18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48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+mn-lt"/>
                          <a:ea typeface="Calibri"/>
                          <a:cs typeface="Times New Roman"/>
                        </a:rPr>
                        <a:t>Aphids</a:t>
                      </a:r>
                      <a:endParaRPr lang="en-US" sz="18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i="1" dirty="0">
                          <a:latin typeface="+mn-lt"/>
                          <a:ea typeface="Calibri"/>
                          <a:cs typeface="Times New Roman"/>
                        </a:rPr>
                        <a:t>Aphis </a:t>
                      </a:r>
                      <a:r>
                        <a:rPr lang="en-IN" sz="1800" b="1" i="1" dirty="0" err="1">
                          <a:latin typeface="+mn-lt"/>
                          <a:ea typeface="Calibri"/>
                          <a:cs typeface="Times New Roman"/>
                        </a:rPr>
                        <a:t>craccivora</a:t>
                      </a:r>
                      <a:r>
                        <a:rPr lang="en-IN" sz="1800" b="1" dirty="0">
                          <a:latin typeface="+mn-lt"/>
                          <a:ea typeface="Calibri"/>
                          <a:cs typeface="Times New Roman"/>
                        </a:rPr>
                        <a:t> Koch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+mn-lt"/>
                          <a:ea typeface="Calibri"/>
                          <a:cs typeface="Times New Roman"/>
                        </a:rPr>
                        <a:t>Up to 40</a:t>
                      </a:r>
                      <a:endParaRPr lang="en-US" sz="18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96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+mn-lt"/>
                          <a:ea typeface="Calibri"/>
                          <a:cs typeface="Times New Roman"/>
                        </a:rPr>
                        <a:t>Leafhoppers/</a:t>
                      </a:r>
                      <a:endParaRPr lang="en-US" sz="1800" b="1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+mn-lt"/>
                          <a:ea typeface="Calibri"/>
                          <a:cs typeface="Times New Roman"/>
                        </a:rPr>
                        <a:t>Jassids</a:t>
                      </a:r>
                      <a:endParaRPr lang="en-US" sz="18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i="1" dirty="0" err="1">
                          <a:latin typeface="+mn-lt"/>
                          <a:ea typeface="Calibri"/>
                          <a:cs typeface="Times New Roman"/>
                        </a:rPr>
                        <a:t>Empoasca</a:t>
                      </a:r>
                      <a:r>
                        <a:rPr lang="en-IN" sz="1800" b="1" i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N" sz="1800" b="1" i="1" dirty="0" err="1">
                          <a:latin typeface="+mn-lt"/>
                          <a:ea typeface="Calibri"/>
                          <a:cs typeface="Times New Roman"/>
                        </a:rPr>
                        <a:t>kerri</a:t>
                      </a:r>
                      <a:r>
                        <a:rPr lang="en-IN" sz="18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N" sz="1800" b="1" dirty="0" err="1">
                          <a:latin typeface="+mn-lt"/>
                          <a:ea typeface="Calibri"/>
                          <a:cs typeface="Times New Roman"/>
                        </a:rPr>
                        <a:t>Pruthi</a:t>
                      </a:r>
                      <a:r>
                        <a:rPr lang="en-IN" sz="1800" b="1" dirty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IN" sz="1800" b="1" i="1" dirty="0" err="1" smtClean="0">
                          <a:latin typeface="+mn-lt"/>
                          <a:ea typeface="Calibri"/>
                          <a:cs typeface="Times New Roman"/>
                        </a:rPr>
                        <a:t>Balclutha</a:t>
                      </a:r>
                      <a:r>
                        <a:rPr lang="en-IN" sz="1800" b="1" i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N" sz="1800" b="1" i="1" dirty="0" err="1">
                          <a:latin typeface="+mn-lt"/>
                          <a:ea typeface="Calibri"/>
                          <a:cs typeface="Times New Roman"/>
                        </a:rPr>
                        <a:t>hortensis</a:t>
                      </a:r>
                      <a:r>
                        <a:rPr lang="en-IN" sz="18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N" sz="1800" b="1" dirty="0" err="1">
                          <a:latin typeface="+mn-lt"/>
                          <a:ea typeface="Calibri"/>
                          <a:cs typeface="Times New Roman"/>
                        </a:rPr>
                        <a:t>Lindb</a:t>
                      </a:r>
                      <a:r>
                        <a:rPr lang="en-IN" sz="1800" b="1" dirty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+mn-lt"/>
                          <a:ea typeface="Calibri"/>
                          <a:cs typeface="Times New Roman"/>
                        </a:rPr>
                        <a:t>9-22</a:t>
                      </a:r>
                      <a:endParaRPr lang="en-US" sz="18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819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+mn-lt"/>
                          <a:ea typeface="Calibri"/>
                          <a:cs typeface="Times New Roman"/>
                        </a:rPr>
                        <a:t>White grub</a:t>
                      </a:r>
                      <a:endParaRPr lang="en-US" sz="18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i="1" dirty="0" err="1">
                          <a:latin typeface="+mn-lt"/>
                          <a:ea typeface="Calibri"/>
                          <a:cs typeface="Times New Roman"/>
                        </a:rPr>
                        <a:t>Holotrichia</a:t>
                      </a:r>
                      <a:r>
                        <a:rPr lang="en-IN" sz="1800" b="1" i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N" sz="1800" b="1" i="1" dirty="0" err="1">
                          <a:latin typeface="+mn-lt"/>
                          <a:ea typeface="Calibri"/>
                          <a:cs typeface="Times New Roman"/>
                        </a:rPr>
                        <a:t>consanguinea</a:t>
                      </a:r>
                      <a:r>
                        <a:rPr lang="en-IN" sz="18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N" sz="1800" b="1" dirty="0" smtClean="0">
                          <a:latin typeface="+mn-lt"/>
                          <a:ea typeface="Calibri"/>
                          <a:cs typeface="Times New Roman"/>
                        </a:rPr>
                        <a:t>Blanch </a:t>
                      </a:r>
                      <a:r>
                        <a:rPr lang="en-IN" sz="1800" b="1" dirty="0">
                          <a:latin typeface="+mn-lt"/>
                          <a:ea typeface="Calibri"/>
                          <a:cs typeface="Times New Roman"/>
                        </a:rPr>
                        <a:t>and </a:t>
                      </a:r>
                      <a:r>
                        <a:rPr lang="en-IN" sz="1800" b="1" i="1" dirty="0">
                          <a:latin typeface="+mn-lt"/>
                          <a:ea typeface="Calibri"/>
                          <a:cs typeface="Times New Roman"/>
                        </a:rPr>
                        <a:t>H. </a:t>
                      </a:r>
                      <a:r>
                        <a:rPr lang="en-IN" sz="1800" b="1" i="1" dirty="0" err="1">
                          <a:latin typeface="+mn-lt"/>
                          <a:ea typeface="Calibri"/>
                          <a:cs typeface="Times New Roman"/>
                        </a:rPr>
                        <a:t>serrata</a:t>
                      </a:r>
                      <a:r>
                        <a:rPr lang="en-IN" sz="1800" b="1" dirty="0"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IN" sz="1800" b="1" dirty="0" err="1">
                          <a:latin typeface="+mn-lt"/>
                          <a:ea typeface="Calibri"/>
                          <a:cs typeface="Times New Roman"/>
                        </a:rPr>
                        <a:t>Fab</a:t>
                      </a:r>
                      <a:r>
                        <a:rPr lang="en-IN" sz="1800" b="1" dirty="0">
                          <a:latin typeface="+mn-lt"/>
                          <a:ea typeface="Calibri"/>
                          <a:cs typeface="Times New Roman"/>
                        </a:rPr>
                        <a:t>.)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+mn-lt"/>
                          <a:ea typeface="Calibri"/>
                          <a:cs typeface="Times New Roman"/>
                        </a:rPr>
                        <a:t>20-100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8382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PACKAGE AND PRACTICES (</a:t>
            </a:r>
            <a:r>
              <a:rPr lang="en-US" sz="2800" b="1" dirty="0" err="1" smtClean="0"/>
              <a:t>contd</a:t>
            </a:r>
            <a:r>
              <a:rPr lang="en-US" sz="2800" b="1" dirty="0" smtClean="0"/>
              <a:t>)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990599"/>
          <a:ext cx="8763000" cy="5614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50"/>
                <a:gridCol w="4787194"/>
                <a:gridCol w="1785056"/>
              </a:tblGrid>
              <a:tr h="339249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/>
                        <a:t>Insect/Pest  (</a:t>
                      </a:r>
                      <a:r>
                        <a:rPr lang="en-US" sz="2400" b="1" dirty="0" err="1" smtClean="0"/>
                        <a:t>contd</a:t>
                      </a:r>
                      <a:r>
                        <a:rPr lang="en-US" sz="2400" b="1" dirty="0" smtClean="0"/>
                        <a:t>)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2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+mn-lt"/>
                          <a:ea typeface="Calibri"/>
                          <a:cs typeface="Times New Roman"/>
                        </a:rPr>
                        <a:t>Name pests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+mn-lt"/>
                          <a:ea typeface="Calibri"/>
                          <a:cs typeface="Times New Roman"/>
                        </a:rPr>
                        <a:t>Scientific name 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 smtClean="0">
                          <a:latin typeface="+mn-lt"/>
                          <a:ea typeface="Calibri"/>
                          <a:cs typeface="Times New Roman"/>
                        </a:rPr>
                        <a:t>Yield </a:t>
                      </a:r>
                      <a:r>
                        <a:rPr lang="en-IN" sz="2000" b="1" dirty="0">
                          <a:latin typeface="+mn-lt"/>
                          <a:ea typeface="Calibri"/>
                          <a:cs typeface="Times New Roman"/>
                        </a:rPr>
                        <a:t>losses (%)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45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+mn-lt"/>
                          <a:ea typeface="Calibri"/>
                          <a:cs typeface="Times New Roman"/>
                        </a:rPr>
                        <a:t>Collar rot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i="1" dirty="0" err="1">
                          <a:latin typeface="+mn-lt"/>
                          <a:ea typeface="Calibri"/>
                          <a:cs typeface="Times New Roman"/>
                        </a:rPr>
                        <a:t>Aspergillus</a:t>
                      </a:r>
                      <a:r>
                        <a:rPr lang="en-IN" sz="2000" b="1" i="1" dirty="0">
                          <a:latin typeface="+mn-lt"/>
                          <a:ea typeface="Calibri"/>
                          <a:cs typeface="Times New Roman"/>
                        </a:rPr>
                        <a:t> niger</a:t>
                      </a:r>
                      <a:r>
                        <a:rPr lang="en-IN" sz="2000" b="1" dirty="0">
                          <a:latin typeface="+mn-lt"/>
                          <a:ea typeface="Calibri"/>
                          <a:cs typeface="Times New Roman"/>
                        </a:rPr>
                        <a:t> van </a:t>
                      </a:r>
                      <a:r>
                        <a:rPr lang="en-IN" sz="2000" b="1" dirty="0" err="1">
                          <a:latin typeface="+mn-lt"/>
                          <a:ea typeface="Calibri"/>
                          <a:cs typeface="Times New Roman"/>
                        </a:rPr>
                        <a:t>Tieghem</a:t>
                      </a:r>
                      <a:r>
                        <a:rPr lang="en-IN" sz="2000" b="1" dirty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+mn-lt"/>
                          <a:ea typeface="Calibri"/>
                          <a:cs typeface="Times New Roman"/>
                        </a:rPr>
                        <a:t>28 – 47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00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+mn-lt"/>
                          <a:ea typeface="Calibri"/>
                          <a:cs typeface="Times New Roman"/>
                        </a:rPr>
                        <a:t>Stem rot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i="1" dirty="0" err="1">
                          <a:latin typeface="+mn-lt"/>
                          <a:ea typeface="Calibri"/>
                          <a:cs typeface="Times New Roman"/>
                        </a:rPr>
                        <a:t>Sclerotium</a:t>
                      </a:r>
                      <a:r>
                        <a:rPr lang="en-IN" sz="2000" b="1" i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N" sz="2000" b="1" i="1" dirty="0" err="1">
                          <a:latin typeface="+mn-lt"/>
                          <a:ea typeface="Calibri"/>
                          <a:cs typeface="Times New Roman"/>
                        </a:rPr>
                        <a:t>rolfsii</a:t>
                      </a:r>
                      <a:r>
                        <a:rPr lang="en-IN" sz="20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N" sz="2000" b="1" dirty="0" err="1">
                          <a:latin typeface="+mn-lt"/>
                          <a:ea typeface="Calibri"/>
                          <a:cs typeface="Times New Roman"/>
                        </a:rPr>
                        <a:t>Sacc</a:t>
                      </a:r>
                      <a:r>
                        <a:rPr lang="en-IN" sz="2000" b="1" dirty="0">
                          <a:latin typeface="+mn-lt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en-IN" sz="2000" b="1" dirty="0" err="1">
                          <a:latin typeface="+mn-lt"/>
                          <a:ea typeface="Calibri"/>
                          <a:cs typeface="Times New Roman"/>
                        </a:rPr>
                        <a:t>Teleomorph</a:t>
                      </a:r>
                      <a:r>
                        <a:rPr lang="en-IN" sz="2000" b="1" dirty="0">
                          <a:latin typeface="+mn-lt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IN" sz="2000" b="1" i="1" dirty="0" err="1">
                          <a:latin typeface="+mn-lt"/>
                          <a:ea typeface="Calibri"/>
                          <a:cs typeface="Times New Roman"/>
                        </a:rPr>
                        <a:t>Athelia</a:t>
                      </a:r>
                      <a:r>
                        <a:rPr lang="en-IN" sz="2000" b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N" sz="2000" b="1" i="1" dirty="0" err="1">
                          <a:latin typeface="+mn-lt"/>
                          <a:ea typeface="Calibri"/>
                          <a:cs typeface="Times New Roman"/>
                        </a:rPr>
                        <a:t>rolfsii</a:t>
                      </a:r>
                      <a:r>
                        <a:rPr lang="en-IN" sz="2000" b="1" dirty="0"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IN" sz="2000" b="1" dirty="0" err="1">
                          <a:latin typeface="+mn-lt"/>
                          <a:ea typeface="Calibri"/>
                          <a:cs typeface="Times New Roman"/>
                        </a:rPr>
                        <a:t>Curzi</a:t>
                      </a:r>
                      <a:r>
                        <a:rPr lang="en-IN" sz="2000" b="1" dirty="0">
                          <a:latin typeface="+mn-lt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n-IN" sz="2000" b="1" dirty="0" err="1">
                          <a:latin typeface="+mn-lt"/>
                          <a:ea typeface="Calibri"/>
                          <a:cs typeface="Times New Roman"/>
                        </a:rPr>
                        <a:t>Tu</a:t>
                      </a:r>
                      <a:r>
                        <a:rPr lang="en-IN" sz="2000" b="1" dirty="0">
                          <a:latin typeface="+mn-lt"/>
                          <a:ea typeface="Calibri"/>
                          <a:cs typeface="Times New Roman"/>
                        </a:rPr>
                        <a:t> &amp; Kimbrough.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+mn-lt"/>
                          <a:ea typeface="Calibri"/>
                          <a:cs typeface="Times New Roman"/>
                        </a:rPr>
                        <a:t>27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06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+mn-lt"/>
                          <a:ea typeface="Calibri"/>
                          <a:cs typeface="Times New Roman"/>
                        </a:rPr>
                        <a:t>Early Leaf Spot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i="1" dirty="0" err="1">
                          <a:latin typeface="+mn-lt"/>
                          <a:ea typeface="Calibri"/>
                          <a:cs typeface="Times New Roman"/>
                        </a:rPr>
                        <a:t>Cercospora</a:t>
                      </a:r>
                      <a:r>
                        <a:rPr lang="en-IN" sz="2000" b="1" i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N" sz="2000" b="1" i="1" dirty="0" err="1">
                          <a:latin typeface="+mn-lt"/>
                          <a:ea typeface="Calibri"/>
                          <a:cs typeface="Times New Roman"/>
                        </a:rPr>
                        <a:t>arachidicola</a:t>
                      </a:r>
                      <a:r>
                        <a:rPr lang="en-IN" sz="2000" b="1" dirty="0">
                          <a:latin typeface="+mn-lt"/>
                          <a:ea typeface="Calibri"/>
                          <a:cs typeface="Times New Roman"/>
                        </a:rPr>
                        <a:t> S. Hori. </a:t>
                      </a:r>
                      <a:r>
                        <a:rPr lang="en-IN" sz="2000" b="1" dirty="0" err="1">
                          <a:latin typeface="+mn-lt"/>
                          <a:ea typeface="Calibri"/>
                          <a:cs typeface="Times New Roman"/>
                        </a:rPr>
                        <a:t>Teleomorph</a:t>
                      </a:r>
                      <a:r>
                        <a:rPr lang="en-IN" sz="2000" b="1" dirty="0">
                          <a:latin typeface="+mn-lt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IN" sz="2000" b="1" i="1" dirty="0" err="1">
                          <a:latin typeface="+mn-lt"/>
                          <a:ea typeface="Calibri"/>
                          <a:cs typeface="Times New Roman"/>
                        </a:rPr>
                        <a:t>Mycospharella</a:t>
                      </a:r>
                      <a:r>
                        <a:rPr lang="en-IN" sz="2000" b="1" i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N" sz="2000" b="1" i="1" dirty="0" err="1">
                          <a:latin typeface="+mn-lt"/>
                          <a:ea typeface="Calibri"/>
                          <a:cs typeface="Times New Roman"/>
                        </a:rPr>
                        <a:t>arachidis</a:t>
                      </a:r>
                      <a:r>
                        <a:rPr lang="en-IN" sz="2000" b="1" i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N" sz="2000" b="1" dirty="0" err="1">
                          <a:latin typeface="+mn-lt"/>
                          <a:ea typeface="Calibri"/>
                          <a:cs typeface="Times New Roman"/>
                        </a:rPr>
                        <a:t>Deighton</a:t>
                      </a:r>
                      <a:r>
                        <a:rPr lang="en-IN" sz="2000" b="1" dirty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Up to 60</a:t>
                      </a:r>
                      <a:endParaRPr lang="en-US" sz="2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45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Rust</a:t>
                      </a:r>
                      <a:endParaRPr lang="en-US" sz="2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i="1" dirty="0" err="1">
                          <a:latin typeface="+mn-lt"/>
                          <a:ea typeface="Calibri"/>
                          <a:cs typeface="Times New Roman"/>
                        </a:rPr>
                        <a:t>Puccinia</a:t>
                      </a:r>
                      <a:r>
                        <a:rPr lang="en-IN" sz="2000" b="1" i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N" sz="2000" b="1" i="1" dirty="0" err="1">
                          <a:latin typeface="+mn-lt"/>
                          <a:ea typeface="Calibri"/>
                          <a:cs typeface="Times New Roman"/>
                        </a:rPr>
                        <a:t>arachidis</a:t>
                      </a:r>
                      <a:r>
                        <a:rPr lang="en-IN" sz="2000" b="1" i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N" sz="2000" b="1" dirty="0" err="1">
                          <a:latin typeface="+mn-lt"/>
                          <a:ea typeface="Calibri"/>
                          <a:cs typeface="Times New Roman"/>
                        </a:rPr>
                        <a:t>Speg</a:t>
                      </a:r>
                      <a:r>
                        <a:rPr lang="en-IN" sz="2000" b="1" dirty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+mn-lt"/>
                          <a:ea typeface="Calibri"/>
                          <a:cs typeface="Times New Roman"/>
                        </a:rPr>
                        <a:t>10-52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00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1" i="1">
                          <a:latin typeface="+mn-lt"/>
                          <a:ea typeface="Calibri"/>
                          <a:cs typeface="Times New Roman"/>
                        </a:rPr>
                        <a:t>Alternaria</a:t>
                      </a:r>
                      <a:r>
                        <a:rPr lang="it-IT" sz="2000" b="1">
                          <a:latin typeface="+mn-lt"/>
                          <a:ea typeface="Calibri"/>
                          <a:cs typeface="Times New Roman"/>
                        </a:rPr>
                        <a:t> Leaf </a:t>
                      </a:r>
                      <a:endParaRPr lang="en-US" sz="2000" b="1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1">
                          <a:latin typeface="+mn-lt"/>
                          <a:ea typeface="Calibri"/>
                          <a:cs typeface="Times New Roman"/>
                        </a:rPr>
                        <a:t>Blight &amp; Leaf Spot</a:t>
                      </a:r>
                      <a:endParaRPr lang="en-US" sz="2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1" i="1" dirty="0">
                          <a:latin typeface="+mn-lt"/>
                          <a:ea typeface="Calibri"/>
                          <a:cs typeface="Times New Roman"/>
                        </a:rPr>
                        <a:t>Alternaria  alternata, A. tenuissima </a:t>
                      </a:r>
                      <a:r>
                        <a:rPr lang="it-IT" sz="2000" b="1" dirty="0">
                          <a:latin typeface="+mn-lt"/>
                          <a:ea typeface="Calibri"/>
                          <a:cs typeface="Times New Roman"/>
                        </a:rPr>
                        <a:t>and </a:t>
                      </a:r>
                      <a:r>
                        <a:rPr lang="it-IT" sz="2000" b="1" i="1" dirty="0">
                          <a:latin typeface="+mn-lt"/>
                          <a:ea typeface="Calibri"/>
                          <a:cs typeface="Times New Roman"/>
                        </a:rPr>
                        <a:t> A. Arachis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up-to 22</a:t>
                      </a:r>
                      <a:endParaRPr lang="en-US" sz="2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00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+mn-lt"/>
                          <a:ea typeface="Calibri"/>
                          <a:cs typeface="Times New Roman"/>
                        </a:rPr>
                        <a:t>Peanut Bud 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+mn-lt"/>
                          <a:ea typeface="Calibri"/>
                          <a:cs typeface="Times New Roman"/>
                        </a:rPr>
                        <a:t>Necrosis Disease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+mn-lt"/>
                          <a:ea typeface="Calibri"/>
                          <a:cs typeface="Times New Roman"/>
                        </a:rPr>
                        <a:t>Peanut Bud Necrosis </a:t>
                      </a:r>
                      <a:r>
                        <a:rPr lang="en-IN" sz="2000" b="1" dirty="0" smtClean="0">
                          <a:latin typeface="+mn-lt"/>
                          <a:ea typeface="Calibri"/>
                          <a:cs typeface="Times New Roman"/>
                        </a:rPr>
                        <a:t>Virus </a:t>
                      </a:r>
                      <a:r>
                        <a:rPr lang="en-IN" sz="2000" b="1" dirty="0"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IN" sz="2000" b="1" dirty="0" err="1">
                          <a:latin typeface="+mn-lt"/>
                          <a:ea typeface="Calibri"/>
                          <a:cs typeface="Times New Roman"/>
                        </a:rPr>
                        <a:t>Tospovirus</a:t>
                      </a:r>
                      <a:r>
                        <a:rPr lang="en-IN" sz="2000" b="1" dirty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30-90</a:t>
                      </a:r>
                      <a:endParaRPr lang="en-US" sz="2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00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kern="1800">
                          <a:latin typeface="+mn-lt"/>
                          <a:ea typeface="Calibri"/>
                          <a:cs typeface="Times New Roman"/>
                        </a:rPr>
                        <a:t>Root knot</a:t>
                      </a:r>
                      <a:endParaRPr lang="en-US" sz="2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i="1" kern="1800" dirty="0" err="1">
                          <a:latin typeface="+mn-lt"/>
                          <a:ea typeface="Calibri"/>
                          <a:cs typeface="Times New Roman"/>
                        </a:rPr>
                        <a:t>Meloidogyne</a:t>
                      </a:r>
                      <a:r>
                        <a:rPr lang="en-IN" sz="2000" b="1" i="1" kern="18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N" sz="2000" b="1" i="1" kern="1800" dirty="0" err="1">
                          <a:latin typeface="+mn-lt"/>
                          <a:ea typeface="Calibri"/>
                          <a:cs typeface="Times New Roman"/>
                        </a:rPr>
                        <a:t>arenaria</a:t>
                      </a:r>
                      <a:r>
                        <a:rPr lang="en-IN" sz="2000" b="1" i="1" kern="1800" dirty="0"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i="1" kern="1800" dirty="0">
                          <a:latin typeface="+mn-lt"/>
                          <a:ea typeface="Calibri"/>
                          <a:cs typeface="Times New Roman"/>
                        </a:rPr>
                        <a:t> M. </a:t>
                      </a:r>
                      <a:r>
                        <a:rPr lang="en-IN" sz="2000" b="1" i="1" kern="1800" dirty="0" err="1">
                          <a:latin typeface="+mn-lt"/>
                          <a:ea typeface="Calibri"/>
                          <a:cs typeface="Times New Roman"/>
                        </a:rPr>
                        <a:t>hapla</a:t>
                      </a:r>
                      <a:r>
                        <a:rPr lang="en-IN" sz="2000" b="1" i="1" kern="18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N" sz="2000" b="1" kern="1800" dirty="0">
                          <a:latin typeface="+mn-lt"/>
                          <a:ea typeface="Calibri"/>
                          <a:cs typeface="Times New Roman"/>
                        </a:rPr>
                        <a:t>and</a:t>
                      </a:r>
                      <a:r>
                        <a:rPr lang="en-IN" sz="2000" b="1" i="1" kern="1800" dirty="0">
                          <a:latin typeface="+mn-lt"/>
                          <a:ea typeface="Calibri"/>
                          <a:cs typeface="Times New Roman"/>
                        </a:rPr>
                        <a:t> M. </a:t>
                      </a:r>
                      <a:r>
                        <a:rPr lang="en-IN" sz="2000" b="1" i="1" kern="1800" dirty="0" err="1">
                          <a:latin typeface="+mn-lt"/>
                          <a:ea typeface="Calibri"/>
                          <a:cs typeface="Times New Roman"/>
                        </a:rPr>
                        <a:t>Javanica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+mn-lt"/>
                          <a:ea typeface="Calibri"/>
                          <a:cs typeface="Times New Roman"/>
                        </a:rPr>
                        <a:t>21.6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45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Kalahasti Malady</a:t>
                      </a:r>
                      <a:endParaRPr lang="en-US" sz="2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i="1" dirty="0" err="1">
                          <a:latin typeface="+mn-lt"/>
                          <a:ea typeface="Calibri"/>
                          <a:cs typeface="Times New Roman"/>
                        </a:rPr>
                        <a:t>Tylenchorhynchus</a:t>
                      </a:r>
                      <a:r>
                        <a:rPr lang="en-IN" sz="2000" b="1" i="1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N" sz="2000" b="1" i="1" dirty="0" err="1" smtClean="0">
                          <a:latin typeface="+mn-lt"/>
                          <a:ea typeface="Calibri"/>
                          <a:cs typeface="Times New Roman"/>
                        </a:rPr>
                        <a:t>Brevelineatus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 smtClean="0">
                          <a:latin typeface="+mn-lt"/>
                          <a:ea typeface="Calibri"/>
                          <a:cs typeface="Times New Roman"/>
                        </a:rPr>
                        <a:t>40-50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295400" y="27432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PACKAGE AND PRACTICES  (</a:t>
            </a:r>
            <a:r>
              <a:rPr lang="en-US" sz="3600" b="1" dirty="0" err="1" smtClean="0"/>
              <a:t>contd</a:t>
            </a:r>
            <a:r>
              <a:rPr lang="en-US" sz="3600" b="1" dirty="0" smtClean="0"/>
              <a:t>)</a:t>
            </a:r>
            <a:br>
              <a:rPr lang="en-US" sz="3600" b="1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 lvl="0" algn="just">
              <a:buNone/>
            </a:pPr>
            <a:r>
              <a:rPr lang="en-US" sz="4500" b="1" dirty="0" smtClean="0"/>
              <a:t>IPM</a:t>
            </a:r>
            <a:endParaRPr lang="en-IN" sz="4500" b="1" dirty="0" smtClean="0"/>
          </a:p>
          <a:p>
            <a:pPr lvl="0" algn="just">
              <a:buFont typeface="Wingdings" pitchFamily="2" charset="2"/>
              <a:buChar char="Ø"/>
            </a:pPr>
            <a:r>
              <a:rPr lang="en-IN" sz="3400" b="1" dirty="0" smtClean="0"/>
              <a:t>Deep ploughing during April-May to expose pupae to sunlight and predatory birds.</a:t>
            </a:r>
            <a:endParaRPr lang="en-US" sz="3400" b="1" dirty="0" smtClean="0"/>
          </a:p>
          <a:p>
            <a:pPr lvl="0" algn="just">
              <a:buFont typeface="Wingdings" pitchFamily="2" charset="2"/>
              <a:buChar char="Ø"/>
            </a:pPr>
            <a:r>
              <a:rPr lang="en-US" sz="3400" b="1" dirty="0" smtClean="0"/>
              <a:t>Clean cultivation by rouging out weed hosts and off type of plants.</a:t>
            </a:r>
          </a:p>
          <a:p>
            <a:pPr lvl="0" algn="just" fontAlgn="base" hangingPunct="0">
              <a:buFont typeface="Wingdings" pitchFamily="2" charset="2"/>
              <a:buChar char="Ø"/>
            </a:pPr>
            <a:r>
              <a:rPr lang="en-US" sz="3400" b="1" dirty="0" smtClean="0"/>
              <a:t>Growing of resistant varieties.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400" b="1" dirty="0" smtClean="0"/>
              <a:t>Install pheromone traps @ 10 traps/ha for </a:t>
            </a:r>
            <a:r>
              <a:rPr lang="en-US" sz="3400" b="1" i="1" dirty="0" err="1" smtClean="0"/>
              <a:t>Spodoptera</a:t>
            </a:r>
            <a:r>
              <a:rPr lang="en-US" sz="3400" b="1" dirty="0" smtClean="0"/>
              <a:t> and </a:t>
            </a:r>
            <a:r>
              <a:rPr lang="en-US" sz="3400" b="1" i="1" dirty="0" err="1" smtClean="0"/>
              <a:t>Helicoverpa</a:t>
            </a:r>
            <a:r>
              <a:rPr lang="en-US" sz="3400" b="1" dirty="0" smtClean="0"/>
              <a:t> and 25 traps/ha for leaf miner.</a:t>
            </a:r>
            <a:r>
              <a:rPr lang="en-US" sz="3400" b="1" i="1" dirty="0" smtClean="0"/>
              <a:t> </a:t>
            </a:r>
            <a:r>
              <a:rPr lang="en-US" sz="3400" b="1" dirty="0" smtClean="0"/>
              <a:t>Erect bird perches @ 10-12/ha.</a:t>
            </a:r>
          </a:p>
          <a:p>
            <a:pPr lvl="0" algn="just">
              <a:buFont typeface="Wingdings" pitchFamily="2" charset="2"/>
              <a:buChar char="Ø"/>
            </a:pPr>
            <a:r>
              <a:rPr lang="en-IN" sz="3400" b="1" dirty="0" smtClean="0"/>
              <a:t>Spray </a:t>
            </a:r>
            <a:r>
              <a:rPr lang="en-IN" sz="3400" b="1" dirty="0" err="1" smtClean="0"/>
              <a:t>neem</a:t>
            </a:r>
            <a:r>
              <a:rPr lang="en-IN" sz="3400" b="1" dirty="0" smtClean="0"/>
              <a:t> oil @5ml/</a:t>
            </a:r>
            <a:r>
              <a:rPr lang="en-IN" sz="3400" b="1" dirty="0" err="1" smtClean="0"/>
              <a:t>lt</a:t>
            </a:r>
            <a:r>
              <a:rPr lang="en-IN" sz="3400" b="1" dirty="0" smtClean="0"/>
              <a:t> water along with suitable surfactant like soap powder @ 1g/</a:t>
            </a:r>
            <a:r>
              <a:rPr lang="en-IN" sz="3400" b="1" dirty="0" err="1" smtClean="0"/>
              <a:t>lt</a:t>
            </a:r>
            <a:r>
              <a:rPr lang="en-IN" sz="3400" b="1" dirty="0" smtClean="0"/>
              <a:t> or NSKE 5% .</a:t>
            </a:r>
            <a:endParaRPr lang="en-US" sz="3400" b="1" dirty="0" smtClean="0"/>
          </a:p>
          <a:p>
            <a:pPr lvl="0" algn="just">
              <a:buFont typeface="Wingdings" pitchFamily="2" charset="2"/>
              <a:buChar char="Ø"/>
            </a:pPr>
            <a:r>
              <a:rPr lang="en-US" sz="3400" b="1" dirty="0" smtClean="0"/>
              <a:t>Release </a:t>
            </a:r>
            <a:r>
              <a:rPr lang="en-US" sz="3400" b="1" i="1" dirty="0" err="1" smtClean="0"/>
              <a:t>Trichogramma</a:t>
            </a:r>
            <a:r>
              <a:rPr lang="en-US" sz="3400" b="1" i="1" dirty="0" smtClean="0"/>
              <a:t> </a:t>
            </a:r>
            <a:r>
              <a:rPr lang="en-US" sz="3400" b="1" i="1" dirty="0" err="1" smtClean="0"/>
              <a:t>chilonis</a:t>
            </a:r>
            <a:r>
              <a:rPr lang="en-US" sz="3400" b="1" dirty="0" smtClean="0"/>
              <a:t> @ 50000/ha, two times at 7-10 days interval followed by release of </a:t>
            </a:r>
            <a:r>
              <a:rPr lang="en-US" sz="3400" b="1" i="1" dirty="0" err="1" smtClean="0"/>
              <a:t>Bracon</a:t>
            </a:r>
            <a:r>
              <a:rPr lang="en-US" sz="3400" b="1" i="1" dirty="0" smtClean="0"/>
              <a:t> </a:t>
            </a:r>
            <a:r>
              <a:rPr lang="en-US" sz="3400" b="1" i="1" dirty="0" err="1" smtClean="0"/>
              <a:t>hebetor</a:t>
            </a:r>
            <a:r>
              <a:rPr lang="en-US" sz="3400" b="1" dirty="0" smtClean="0"/>
              <a:t> @ 5000/ha two times at 7-10 days against Leaf Miner and Defoliators.</a:t>
            </a:r>
          </a:p>
          <a:p>
            <a:pPr lvl="0" fontAlgn="base" hangingPunct="0"/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PACKAGE AND PRACTICES (</a:t>
            </a:r>
            <a:r>
              <a:rPr lang="en-US" sz="3600" b="1" dirty="0" err="1" smtClean="0"/>
              <a:t>contd</a:t>
            </a:r>
            <a:r>
              <a:rPr lang="en-US" sz="3600" b="1" dirty="0" smtClean="0"/>
              <a:t>) </a:t>
            </a:r>
            <a:br>
              <a:rPr lang="en-US" sz="3600" b="1" dirty="0" smtClean="0"/>
            </a:b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066800"/>
          <a:ext cx="8229600" cy="5486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3810000"/>
              </a:tblGrid>
              <a:tr h="513776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/>
                        <a:t> Inter-</a:t>
                      </a:r>
                      <a:r>
                        <a:rPr lang="en-US" sz="2800" b="1" dirty="0" err="1" smtClean="0"/>
                        <a:t>croppings</a:t>
                      </a:r>
                      <a:endParaRPr lang="en-US" sz="2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513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Intercropping system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States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4403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Groundnut + Red gram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AP, Gujarat, Karnataka, MP, 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4403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Groundnut + Cotton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Karnataka and Tamil Nadu 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4403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Groundnut + Sorghum/</a:t>
                      </a:r>
                      <a:r>
                        <a:rPr lang="en-IN" sz="2200" b="1" dirty="0" err="1">
                          <a:latin typeface="+mn-lt"/>
                          <a:ea typeface="Calibri"/>
                          <a:cs typeface="Times New Roman"/>
                        </a:rPr>
                        <a:t>Ragi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Karnataka and  Maharashtra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4403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Groundnut + Pearl Millet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AP and Rajasthan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9082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 err="1">
                          <a:latin typeface="+mn-lt"/>
                          <a:ea typeface="Calibri"/>
                          <a:cs typeface="Times New Roman"/>
                        </a:rPr>
                        <a:t>Groundnut+Cowpea</a:t>
                      </a: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IN" sz="2200" b="1" dirty="0" err="1">
                          <a:latin typeface="+mn-lt"/>
                          <a:ea typeface="Calibri"/>
                          <a:cs typeface="Times New Roman"/>
                        </a:rPr>
                        <a:t>Blackgram</a:t>
                      </a: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 err="1">
                          <a:latin typeface="+mn-lt"/>
                          <a:ea typeface="Calibri"/>
                          <a:cs typeface="Times New Roman"/>
                        </a:rPr>
                        <a:t>Greengram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AP and Tamil Nadu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4403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Groundnut + Castor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AP, Gujarat and Tamil Nadu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9082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Groundnut + Sesame/Sunflower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Gujarat, MP, Tamil Nadu and Rajasthan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4403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Groundnut + Soybean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MP</a:t>
                      </a:r>
                      <a:endParaRPr lang="en-US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5867400" cy="8382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BOTANICAL DESCRIPTION </a:t>
            </a:r>
            <a:r>
              <a:rPr lang="en-IN" sz="2400" b="1" dirty="0" smtClean="0"/>
              <a:t/>
            </a:r>
            <a:br>
              <a:rPr lang="en-IN" sz="2400" b="1" dirty="0" smtClean="0"/>
            </a:br>
            <a:endParaRPr lang="en-IN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724399" cy="4800600"/>
          </a:xfrm>
        </p:spPr>
        <p:txBody>
          <a:bodyPr>
            <a:normAutofit fontScale="25000" lnSpcReduction="20000"/>
          </a:bodyPr>
          <a:lstStyle/>
          <a:p>
            <a:pPr marL="0" lv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8800" b="1" dirty="0" smtClean="0">
                <a:ea typeface="Times New Roman" pitchFamily="18" charset="0"/>
                <a:cs typeface="Arial" pitchFamily="34" charset="0"/>
              </a:rPr>
              <a:t>Family          :</a:t>
            </a:r>
            <a:r>
              <a:rPr lang="en-US" sz="8800" b="1" dirty="0" err="1" smtClean="0"/>
              <a:t>Leguminoceae</a:t>
            </a:r>
            <a:r>
              <a:rPr lang="en-US" sz="8800" b="1" dirty="0" smtClean="0"/>
              <a:t>/(</a:t>
            </a:r>
            <a:r>
              <a:rPr lang="en-US" sz="8800" b="1" dirty="0" err="1" smtClean="0"/>
              <a:t>Fabaceae</a:t>
            </a:r>
            <a:r>
              <a:rPr lang="en-US" sz="8800" b="1" dirty="0" smtClean="0"/>
              <a:t>)    </a:t>
            </a:r>
          </a:p>
          <a:p>
            <a:pPr marL="0" lv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8800" b="1" dirty="0" smtClean="0"/>
          </a:p>
          <a:p>
            <a:pPr marL="0" lv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8800" b="1" dirty="0" smtClean="0">
                <a:cs typeface="Arial" pitchFamily="34" charset="0"/>
              </a:rPr>
              <a:t>S</a:t>
            </a:r>
            <a:r>
              <a:rPr lang="en-US" sz="8800" b="1" dirty="0" smtClean="0"/>
              <a:t>ub-family :</a:t>
            </a:r>
            <a:r>
              <a:rPr lang="en-US" sz="8800" b="1" dirty="0" err="1" smtClean="0"/>
              <a:t>Papilionoideae</a:t>
            </a:r>
            <a:r>
              <a:rPr lang="en-US" sz="8800" b="1" dirty="0" smtClean="0">
                <a:cs typeface="Arial" pitchFamily="34" charset="0"/>
              </a:rPr>
              <a:t> </a:t>
            </a:r>
          </a:p>
          <a:p>
            <a:pPr marL="0" lv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8800" b="1" dirty="0" smtClean="0">
              <a:ea typeface="Times New Roman" pitchFamily="18" charset="0"/>
              <a:cs typeface="Arial" pitchFamily="34" charset="0"/>
            </a:endParaRPr>
          </a:p>
          <a:p>
            <a:pPr marL="0" lv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8800" b="1" dirty="0" smtClean="0">
                <a:ea typeface="Times New Roman" pitchFamily="18" charset="0"/>
                <a:cs typeface="Arial" pitchFamily="34" charset="0"/>
              </a:rPr>
              <a:t>Common Name: </a:t>
            </a:r>
            <a:r>
              <a:rPr lang="en-US" sz="8800" b="1" dirty="0" smtClean="0"/>
              <a:t>Groundnut  </a:t>
            </a:r>
          </a:p>
          <a:p>
            <a:pPr marL="0" lv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8800" b="1" dirty="0" smtClean="0">
              <a:cs typeface="Arial" pitchFamily="34" charset="0"/>
            </a:endParaRPr>
          </a:p>
          <a:p>
            <a:pPr marL="0" lv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8800" b="1" dirty="0" smtClean="0">
                <a:cs typeface="Arial" pitchFamily="34" charset="0"/>
              </a:rPr>
              <a:t>Scientific</a:t>
            </a:r>
            <a:r>
              <a:rPr lang="en-US" sz="8800" b="1" dirty="0" smtClean="0">
                <a:ea typeface="Times New Roman" pitchFamily="18" charset="0"/>
                <a:cs typeface="Arial" pitchFamily="34" charset="0"/>
              </a:rPr>
              <a:t> Name: </a:t>
            </a:r>
            <a:r>
              <a:rPr lang="en-US" sz="8800" b="1" i="1" dirty="0" err="1" smtClean="0"/>
              <a:t>Arachis</a:t>
            </a:r>
            <a:r>
              <a:rPr lang="en-US" sz="8800" b="1" i="1" dirty="0" smtClean="0"/>
              <a:t> </a:t>
            </a:r>
            <a:r>
              <a:rPr lang="en-US" sz="8800" b="1" i="1" dirty="0" err="1" smtClean="0"/>
              <a:t>hypogaea</a:t>
            </a:r>
            <a:r>
              <a:rPr lang="en-US" sz="8800" b="1" i="1" dirty="0" smtClean="0"/>
              <a:t> L </a:t>
            </a:r>
            <a:r>
              <a:rPr lang="en-US" sz="8800" b="1" dirty="0" smtClean="0"/>
              <a:t> </a:t>
            </a:r>
          </a:p>
          <a:p>
            <a:pPr indent="0">
              <a:buNone/>
            </a:pPr>
            <a:endParaRPr lang="en-US" sz="8800" b="1" dirty="0" smtClean="0">
              <a:solidFill>
                <a:srgbClr val="222222"/>
              </a:solidFill>
              <a:ea typeface="Times New Roman" pitchFamily="18" charset="0"/>
              <a:cs typeface="Arial" pitchFamily="34" charset="0"/>
            </a:endParaRPr>
          </a:p>
          <a:p>
            <a:pPr indent="0" algn="just">
              <a:buNone/>
            </a:pPr>
            <a:r>
              <a:rPr lang="en-US" sz="8800" b="1" dirty="0" smtClean="0">
                <a:solidFill>
                  <a:srgbClr val="222222"/>
                </a:solidFill>
                <a:ea typeface="Times New Roman" pitchFamily="18" charset="0"/>
                <a:cs typeface="Arial" pitchFamily="34" charset="0"/>
              </a:rPr>
              <a:t>Origin: N</a:t>
            </a:r>
            <a:r>
              <a:rPr lang="en-US" sz="8800" b="1" dirty="0" smtClean="0"/>
              <a:t>orthern Argentina and South Bolivia and Brazil in which majority of the species  are found. Bolivia has the second largest number of species follow Paraguay, Argentina and Uruguay.</a:t>
            </a:r>
            <a:endParaRPr lang="en-IN" sz="8800" b="1" dirty="0" smtClean="0"/>
          </a:p>
          <a:p>
            <a:pPr algn="just">
              <a:buNone/>
            </a:pPr>
            <a:endParaRPr lang="en-US" sz="7400" b="1" dirty="0" smtClean="0">
              <a:solidFill>
                <a:srgbClr val="222222"/>
              </a:solidFill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lvl="0" indent="45085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1300" b="1" dirty="0" smtClean="0">
              <a:solidFill>
                <a:srgbClr val="222222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45085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lvl="0" indent="45085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7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en-IN" dirty="0"/>
          </a:p>
        </p:txBody>
      </p:sp>
      <p:pic>
        <p:nvPicPr>
          <p:cNvPr id="7" name="Content Placeholder 6" descr="Groundnutfinal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371600"/>
            <a:ext cx="3733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MSP Vs MARKETING PRICES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371598"/>
          <a:ext cx="8229600" cy="3992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93117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800" b="1" dirty="0">
                          <a:latin typeface="+mn-lt"/>
                          <a:ea typeface="Calibri"/>
                          <a:cs typeface="Times New Roman"/>
                        </a:rPr>
                        <a:t>State/MSP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800" b="1" dirty="0">
                          <a:latin typeface="+mn-lt"/>
                          <a:ea typeface="Calibri"/>
                          <a:cs typeface="Times New Roman"/>
                        </a:rPr>
                        <a:t>Avg. Price of November and December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</a:tr>
              <a:tr h="49996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800" b="1" dirty="0">
                          <a:latin typeface="+mn-lt"/>
                          <a:ea typeface="Calibri"/>
                          <a:cs typeface="Times New Roman"/>
                        </a:rPr>
                        <a:t>2013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800" b="1" dirty="0">
                          <a:latin typeface="+mn-lt"/>
                          <a:ea typeface="Calibri"/>
                          <a:cs typeface="Times New Roman"/>
                        </a:rPr>
                        <a:t>2014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800" b="1" dirty="0">
                          <a:latin typeface="+mn-lt"/>
                          <a:ea typeface="Calibri"/>
                          <a:cs typeface="Times New Roman"/>
                        </a:rPr>
                        <a:t>2015</a:t>
                      </a: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99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>
                          <a:latin typeface="+mn-lt"/>
                          <a:ea typeface="Calibri"/>
                          <a:cs typeface="Times New Roman"/>
                        </a:rPr>
                        <a:t>MSP (Rs. / qtl.)</a:t>
                      </a:r>
                      <a:endParaRPr lang="en-US" sz="24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0" dirty="0">
                          <a:latin typeface="+mn-lt"/>
                          <a:ea typeface="Calibri"/>
                          <a:cs typeface="Times New Roman"/>
                        </a:rPr>
                        <a:t>4000</a:t>
                      </a:r>
                      <a:endParaRPr lang="en-US" sz="2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0" dirty="0">
                          <a:latin typeface="+mn-lt"/>
                          <a:ea typeface="Calibri"/>
                          <a:cs typeface="Times New Roman"/>
                        </a:rPr>
                        <a:t>4000</a:t>
                      </a:r>
                      <a:endParaRPr lang="en-US" sz="2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0">
                          <a:latin typeface="+mn-lt"/>
                          <a:ea typeface="Calibri"/>
                          <a:cs typeface="Times New Roman"/>
                        </a:rPr>
                        <a:t>4030</a:t>
                      </a:r>
                      <a:endParaRPr lang="en-US" sz="2400" b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996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AP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0" dirty="0">
                          <a:latin typeface="+mn-lt"/>
                          <a:ea typeface="Calibri"/>
                          <a:cs typeface="Times New Roman"/>
                        </a:rPr>
                        <a:t>4000</a:t>
                      </a:r>
                      <a:endParaRPr lang="en-US" sz="2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0" dirty="0">
                          <a:latin typeface="+mn-lt"/>
                          <a:ea typeface="Calibri"/>
                          <a:cs typeface="Times New Roman"/>
                        </a:rPr>
                        <a:t>4100</a:t>
                      </a:r>
                      <a:endParaRPr lang="en-US" sz="2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0">
                          <a:latin typeface="+mn-lt"/>
                          <a:ea typeface="Calibri"/>
                          <a:cs typeface="Times New Roman"/>
                        </a:rPr>
                        <a:t>4400</a:t>
                      </a:r>
                      <a:endParaRPr lang="en-US" sz="2400" b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996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Gujarat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0">
                          <a:latin typeface="+mn-lt"/>
                          <a:ea typeface="Calibri"/>
                          <a:cs typeface="Times New Roman"/>
                        </a:rPr>
                        <a:t>3390</a:t>
                      </a:r>
                      <a:endParaRPr lang="en-US" sz="2400" b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0" dirty="0">
                          <a:latin typeface="+mn-lt"/>
                          <a:ea typeface="Calibri"/>
                          <a:cs typeface="Times New Roman"/>
                        </a:rPr>
                        <a:t>3812</a:t>
                      </a:r>
                      <a:endParaRPr lang="en-US" sz="2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0">
                          <a:latin typeface="+mn-lt"/>
                          <a:ea typeface="Calibri"/>
                          <a:cs typeface="Times New Roman"/>
                        </a:rPr>
                        <a:t>4042</a:t>
                      </a:r>
                      <a:endParaRPr lang="en-US" sz="2400" b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996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Karnataka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0" dirty="0">
                          <a:latin typeface="+mn-lt"/>
                          <a:ea typeface="Calibri"/>
                          <a:cs typeface="Times New Roman"/>
                        </a:rPr>
                        <a:t>2668</a:t>
                      </a:r>
                      <a:endParaRPr lang="en-US" sz="2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0" dirty="0">
                          <a:latin typeface="+mn-lt"/>
                          <a:ea typeface="Calibri"/>
                          <a:cs typeface="Times New Roman"/>
                        </a:rPr>
                        <a:t>3000</a:t>
                      </a:r>
                      <a:endParaRPr lang="en-US" sz="2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0" dirty="0">
                          <a:latin typeface="+mn-lt"/>
                          <a:ea typeface="Calibri"/>
                          <a:cs typeface="Times New Roman"/>
                        </a:rPr>
                        <a:t>3403</a:t>
                      </a:r>
                      <a:endParaRPr lang="en-US" sz="2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996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Rajasthan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0">
                          <a:latin typeface="+mn-lt"/>
                          <a:ea typeface="Calibri"/>
                          <a:cs typeface="Times New Roman"/>
                        </a:rPr>
                        <a:t>3580</a:t>
                      </a:r>
                      <a:endParaRPr lang="en-US" sz="2400" b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0" dirty="0">
                          <a:latin typeface="+mn-lt"/>
                          <a:ea typeface="Calibri"/>
                          <a:cs typeface="Times New Roman"/>
                        </a:rPr>
                        <a:t>3475</a:t>
                      </a:r>
                      <a:endParaRPr lang="en-US" sz="2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0" dirty="0">
                          <a:latin typeface="+mn-lt"/>
                          <a:ea typeface="Calibri"/>
                          <a:cs typeface="Times New Roman"/>
                        </a:rPr>
                        <a:t>3898</a:t>
                      </a:r>
                      <a:endParaRPr lang="en-US" sz="2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996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Tamil Nadu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0">
                          <a:latin typeface="+mn-lt"/>
                          <a:ea typeface="Calibri"/>
                          <a:cs typeface="Times New Roman"/>
                        </a:rPr>
                        <a:t>4437</a:t>
                      </a:r>
                      <a:endParaRPr lang="en-US" sz="2400" b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0">
                          <a:latin typeface="+mn-lt"/>
                          <a:ea typeface="Calibri"/>
                          <a:cs typeface="Times New Roman"/>
                        </a:rPr>
                        <a:t>3445</a:t>
                      </a:r>
                      <a:endParaRPr lang="en-US" sz="2400" b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0" dirty="0">
                          <a:latin typeface="+mn-lt"/>
                          <a:ea typeface="Calibri"/>
                          <a:cs typeface="Times New Roman"/>
                        </a:rPr>
                        <a:t>3520</a:t>
                      </a:r>
                      <a:endParaRPr lang="en-US" sz="2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EXPORTS / DEMAND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371597"/>
          <a:ext cx="8610600" cy="5105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463040"/>
                <a:gridCol w="1722120"/>
                <a:gridCol w="1722120"/>
                <a:gridCol w="1722120"/>
              </a:tblGrid>
              <a:tr h="534142">
                <a:tc gridSpan="5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(Quantity in tonnes and value Rs. in crores)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68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600" b="1" dirty="0">
                          <a:latin typeface="+mn-lt"/>
                          <a:ea typeface="Calibri"/>
                          <a:cs typeface="Times New Roman"/>
                        </a:rPr>
                        <a:t>Products</a:t>
                      </a:r>
                      <a:endParaRPr lang="en-US" sz="2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600" b="1" dirty="0">
                          <a:latin typeface="+mn-lt"/>
                          <a:ea typeface="Calibri"/>
                          <a:cs typeface="Times New Roman"/>
                        </a:rPr>
                        <a:t>2013-14</a:t>
                      </a:r>
                      <a:endParaRPr lang="en-US" sz="2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600" b="1" dirty="0" smtClean="0">
                          <a:latin typeface="+mn-lt"/>
                          <a:ea typeface="Calibri"/>
                          <a:cs typeface="Times New Roman"/>
                        </a:rPr>
                        <a:t>2014-15</a:t>
                      </a:r>
                      <a:endParaRPr lang="en-US" sz="2600" b="1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6812">
                <a:tc>
                  <a:txBody>
                    <a:bodyPr/>
                    <a:lstStyle/>
                    <a:p>
                      <a:endParaRPr lang="en-US" sz="2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600" b="1" dirty="0">
                          <a:latin typeface="+mn-lt"/>
                          <a:ea typeface="Calibri"/>
                          <a:cs typeface="Times New Roman"/>
                        </a:rPr>
                        <a:t>Qty</a:t>
                      </a:r>
                      <a:endParaRPr lang="en-US" sz="2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600" b="1" dirty="0">
                          <a:latin typeface="+mn-lt"/>
                          <a:ea typeface="Calibri"/>
                          <a:cs typeface="Times New Roman"/>
                        </a:rPr>
                        <a:t>Value</a:t>
                      </a:r>
                      <a:endParaRPr lang="en-US" sz="2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600" b="1" dirty="0">
                          <a:latin typeface="+mn-lt"/>
                          <a:ea typeface="Calibri"/>
                          <a:cs typeface="Times New Roman"/>
                        </a:rPr>
                        <a:t>Qty</a:t>
                      </a:r>
                      <a:endParaRPr lang="en-US" sz="2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600" b="1" dirty="0">
                          <a:latin typeface="+mn-lt"/>
                          <a:ea typeface="Calibri"/>
                          <a:cs typeface="Times New Roman"/>
                        </a:rPr>
                        <a:t>Value</a:t>
                      </a:r>
                      <a:endParaRPr lang="en-US" sz="2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74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Groundnut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 smtClean="0">
                          <a:latin typeface="+mn-lt"/>
                          <a:ea typeface="Calibri"/>
                          <a:cs typeface="Times New Roman"/>
                        </a:rPr>
                        <a:t>509750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 smtClean="0">
                          <a:latin typeface="+mn-lt"/>
                          <a:ea typeface="Calibri"/>
                          <a:cs typeface="Times New Roman"/>
                        </a:rPr>
                        <a:t>3187.66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 smtClean="0">
                          <a:latin typeface="+mn-lt"/>
                          <a:ea typeface="Calibri"/>
                          <a:cs typeface="Times New Roman"/>
                        </a:rPr>
                        <a:t>708390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 smtClean="0">
                          <a:latin typeface="+mn-lt"/>
                          <a:ea typeface="Calibri"/>
                          <a:cs typeface="Times New Roman"/>
                        </a:rPr>
                        <a:t>4675.38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74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Food products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7944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71.46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13096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119.02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74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Groundnut oil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6511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58.94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38952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343.15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74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Oil cakes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8711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22.72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4147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21.90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74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Total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532916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3340.78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764585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5159.45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0303">
                <a:tc gridSpan="5"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Source: Oilseeds statistics – A compendium – 2015 from ICAR- IIOR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NUTRITIVE VALUE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Groundnut is considered as low sodium food. Groundnut are free from cholesterol and contains less than 20% saturated fatty acid hence heart friendly.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Groundnut seed contains 44-55% oil and 22-30% protein on a dry seed and is a rich source of mineral (phosphorus, calcium, magnesium and potassium) and vitamins E, K and B group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Groundnut oil also contains some </a:t>
            </a:r>
            <a:r>
              <a:rPr lang="en-US" sz="2400" b="1" dirty="0" err="1" smtClean="0"/>
              <a:t>palmitic</a:t>
            </a:r>
            <a:r>
              <a:rPr lang="en-US" sz="2400" b="1" dirty="0" smtClean="0"/>
              <a:t> acid, </a:t>
            </a:r>
            <a:r>
              <a:rPr lang="en-US" sz="2400" b="1" dirty="0" err="1" smtClean="0"/>
              <a:t>arachidonic</a:t>
            </a:r>
            <a:r>
              <a:rPr lang="en-US" sz="2400" b="1" dirty="0" smtClean="0"/>
              <a:t> acid, </a:t>
            </a:r>
            <a:r>
              <a:rPr lang="en-US" sz="2400" b="1" dirty="0" err="1" smtClean="0"/>
              <a:t>behenic</a:t>
            </a:r>
            <a:r>
              <a:rPr lang="en-US" sz="2400" b="1" dirty="0" smtClean="0"/>
              <a:t> acid, </a:t>
            </a:r>
            <a:r>
              <a:rPr lang="en-US" sz="2400" b="1" dirty="0" err="1" smtClean="0"/>
              <a:t>lignoic</a:t>
            </a:r>
            <a:r>
              <a:rPr lang="en-US" sz="2400" b="1" dirty="0" smtClean="0"/>
              <a:t> acid and other fatty acids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Groundnut has lowest </a:t>
            </a:r>
            <a:r>
              <a:rPr lang="en-US" sz="2400" b="1" dirty="0" err="1" smtClean="0"/>
              <a:t>Glycaemic</a:t>
            </a:r>
            <a:r>
              <a:rPr lang="en-US" sz="2400" b="1" dirty="0" smtClean="0"/>
              <a:t> index (GI) a measure of the rate at which carbohydrate from a particular food break down and release glucose in blood stream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Groundnut contains 26% protein, which is higher than egg, meat, fish and dairy products</a:t>
            </a:r>
          </a:p>
          <a:p>
            <a:pPr algn="just">
              <a:buNone/>
            </a:pPr>
            <a:endParaRPr lang="en-IN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Autofit/>
          </a:bodyPr>
          <a:lstStyle/>
          <a:p>
            <a:r>
              <a:rPr lang="en-IN" sz="3600" b="1" u="sng" dirty="0" smtClean="0"/>
              <a:t/>
            </a:r>
            <a:br>
              <a:rPr lang="en-IN" sz="3600" b="1" u="sng" dirty="0" smtClean="0"/>
            </a:br>
            <a:r>
              <a:rPr lang="en-IN" sz="3600" b="1" dirty="0" smtClean="0"/>
              <a:t>RESEARCHABLE ISSUES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85000"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sz="3300" b="1" dirty="0" smtClean="0"/>
              <a:t>Development of varieties / technologies for control of Peanut Bud / Stem Necrosis/Clamp virus disease.</a:t>
            </a:r>
          </a:p>
          <a:p>
            <a:pPr lvl="0">
              <a:buFont typeface="Wingdings" pitchFamily="2" charset="2"/>
              <a:buChar char="Ø"/>
            </a:pPr>
            <a:r>
              <a:rPr lang="en-US" sz="3300" b="1" dirty="0" smtClean="0"/>
              <a:t>The old varieties like TMV-2 &amp; TAG-24 in Southern states and GG-20 in Gujarat are still preferred because of their better performance under adverse weather conditions and market preference. </a:t>
            </a:r>
          </a:p>
          <a:p>
            <a:pPr lvl="0">
              <a:buFont typeface="Wingdings" pitchFamily="2" charset="2"/>
              <a:buChar char="Ø"/>
            </a:pPr>
            <a:r>
              <a:rPr lang="en-US" sz="3300" b="1" dirty="0" smtClean="0"/>
              <a:t>Use of cytoplasm/gene from such varieties for development of high yielding varieties.</a:t>
            </a:r>
          </a:p>
          <a:p>
            <a:pPr lvl="0">
              <a:buFont typeface="Wingdings" pitchFamily="2" charset="2"/>
              <a:buChar char="Ø"/>
            </a:pPr>
            <a:r>
              <a:rPr lang="en-US" sz="3300" b="1" dirty="0" smtClean="0"/>
              <a:t>Development of effective control measures for white grub for Rajasthan and Gujarat</a:t>
            </a:r>
          </a:p>
          <a:p>
            <a:pPr lvl="0">
              <a:buFont typeface="Wingdings" pitchFamily="2" charset="2"/>
              <a:buChar char="Ø"/>
            </a:pPr>
            <a:r>
              <a:rPr lang="en-US" sz="3300" b="1" dirty="0" smtClean="0"/>
              <a:t>Resistant varieties/technology for aflatoxin management.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+mn-lt"/>
                <a:cs typeface="Arial" pitchFamily="34" charset="0"/>
              </a:rPr>
              <a:t>ISSUES  / ACTIONABLE POINTS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lnSpcReduction="10000"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n-US" sz="2800" b="1" dirty="0" smtClean="0"/>
              <a:t>Development of varieties / technologies for control of Peanut Bud / Stem Necrosis /Clamp virus disease of groundnut.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sz="2800" b="1" dirty="0" smtClean="0"/>
              <a:t>Development of substitute for the old varieties like TMV-2 &amp; TAG-24 in Southern states and GG-20 in Gujarat which are preferred because of their better performance under adverse weather conditions and market preference. 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sz="2800" b="1" dirty="0" smtClean="0"/>
              <a:t>Development of effective control measures for white grub in Gujarat, Rajasthan and UP.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sz="2800" b="1" dirty="0" smtClean="0"/>
              <a:t>Resistant varieties / technology for </a:t>
            </a:r>
            <a:r>
              <a:rPr lang="en-US" sz="2800" b="1" dirty="0" err="1" smtClean="0"/>
              <a:t>aflatoxin</a:t>
            </a:r>
            <a:r>
              <a:rPr lang="en-US" sz="2800" b="1" dirty="0" smtClean="0"/>
              <a:t> management</a:t>
            </a:r>
            <a:r>
              <a:rPr lang="en-US" sz="2800" b="1" smtClean="0"/>
              <a:t>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28800" y="2286000"/>
            <a:ext cx="55626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bliqueTopRight"/>
              <a:lightRig rig="threePt" dir="t"/>
            </a:scene3d>
          </a:bodyPr>
          <a:lstStyle/>
          <a:p>
            <a:pPr algn="ctr"/>
            <a:r>
              <a:rPr lang="en-US" sz="9600" b="1" cap="none" spc="0" dirty="0" smtClean="0">
                <a:ln w="18000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Thanks</a:t>
            </a:r>
            <a:endParaRPr lang="en-US" sz="9600" b="1" cap="none" spc="0" dirty="0">
              <a:ln w="18000">
                <a:solidFill>
                  <a:srgbClr val="92D050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SEASON AND CLIMATE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IN" sz="2400" b="1" u="sng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3000" b="1" dirty="0" smtClean="0">
                <a:latin typeface="+mj-lt"/>
              </a:rPr>
              <a:t>Warm and moist conditions are highly congenial for groundnut cultivation.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000" b="1" dirty="0" smtClean="0">
                <a:latin typeface="+mj-lt"/>
              </a:rPr>
              <a:t>Temperature, light intensity, rainfall and humidity significantly influence the productivity of groundnut.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000" b="1" dirty="0" smtClean="0">
                <a:latin typeface="+mj-lt"/>
              </a:rPr>
              <a:t>Optimum temperature of 25-35 °C is required for good germination, flowering and pod formation.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000" b="1" dirty="0" smtClean="0">
                <a:latin typeface="+mj-lt"/>
              </a:rPr>
              <a:t>Sandy-loam soils rich in organic matter is considered best for the crop.</a:t>
            </a:r>
            <a:endParaRPr lang="en-IN" sz="3000" b="1" dirty="0" smtClean="0">
              <a:latin typeface="+mj-lt"/>
            </a:endParaRPr>
          </a:p>
          <a:p>
            <a:pPr algn="just">
              <a:buFont typeface="Wingdings" pitchFamily="2" charset="2"/>
              <a:buChar char="Ø"/>
            </a:pPr>
            <a:r>
              <a:rPr lang="en-IN" sz="3000" b="1" dirty="0" smtClean="0">
                <a:latin typeface="+mj-lt"/>
              </a:rPr>
              <a:t>Sowing time of </a:t>
            </a:r>
            <a:r>
              <a:rPr lang="en-IN" sz="3000" b="1" i="1" dirty="0" err="1" smtClean="0">
                <a:latin typeface="+mj-lt"/>
              </a:rPr>
              <a:t>kharif</a:t>
            </a:r>
            <a:r>
              <a:rPr lang="en-IN" sz="3000" b="1" i="1" dirty="0" smtClean="0">
                <a:latin typeface="+mj-lt"/>
              </a:rPr>
              <a:t> </a:t>
            </a:r>
            <a:r>
              <a:rPr lang="en-IN" sz="3000" b="1" dirty="0" smtClean="0">
                <a:latin typeface="+mj-lt"/>
              </a:rPr>
              <a:t>groundnut is June to July subject to onset of monsoon and </a:t>
            </a:r>
            <a:r>
              <a:rPr lang="en-IN" sz="3000" b="1" dirty="0" err="1" smtClean="0">
                <a:latin typeface="+mj-lt"/>
              </a:rPr>
              <a:t>rabi</a:t>
            </a:r>
            <a:r>
              <a:rPr lang="en-IN" sz="3000" b="1" dirty="0" smtClean="0">
                <a:latin typeface="+mj-lt"/>
              </a:rPr>
              <a:t> groundnut is November </a:t>
            </a:r>
            <a:r>
              <a:rPr lang="en-IN" sz="3000" b="1" i="1" dirty="0" smtClean="0">
                <a:latin typeface="+mj-lt"/>
              </a:rPr>
              <a:t>as </a:t>
            </a:r>
            <a:r>
              <a:rPr lang="en-IN" sz="3000" b="1" dirty="0" smtClean="0">
                <a:latin typeface="+mj-lt"/>
              </a:rPr>
              <a:t>well as summer groundnut February to March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CROP DESCRIPTION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Arachis species belongs to family </a:t>
            </a:r>
            <a:r>
              <a:rPr lang="en-US" sz="2400" b="1" i="1" dirty="0" err="1" smtClean="0"/>
              <a:t>Leguminoceae</a:t>
            </a:r>
            <a:r>
              <a:rPr lang="en-US" sz="2400" b="1" dirty="0" smtClean="0"/>
              <a:t> (</a:t>
            </a:r>
            <a:r>
              <a:rPr lang="en-US" sz="2400" b="1" i="1" dirty="0" err="1" smtClean="0"/>
              <a:t>Fabaceae</a:t>
            </a:r>
            <a:r>
              <a:rPr lang="en-US" sz="2400" b="1" dirty="0" smtClean="0"/>
              <a:t>) sub-family </a:t>
            </a:r>
            <a:r>
              <a:rPr lang="en-US" sz="2400" b="1" i="1" dirty="0" err="1" smtClean="0"/>
              <a:t>Papilionoideae</a:t>
            </a:r>
            <a:endParaRPr lang="en-US" sz="2400" b="1" i="1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Flowers borne on axils of leaves on branches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Self-pollinated with some cross pollination (0-6% ) by  bees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Elongated gynophores develop into pods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Pods  contain 2-5 seeds/kernel</a:t>
            </a:r>
            <a:endParaRPr lang="en-US" sz="2400" b="1" i="1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Kernel weight ranges from 0.15 to &gt;1.3 g/kernel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Virginia / runner types are spreading in nature and suitable for rainfed condition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Valencia / Spanish type are erect in nature and more suitable for irrigated conditions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Oil contents varies from 42 to 55 % of kernel/seeds </a:t>
            </a:r>
          </a:p>
          <a:p>
            <a:pPr algn="just">
              <a:buNone/>
            </a:pPr>
            <a:r>
              <a:rPr lang="en-US" sz="2400" dirty="0" smtClean="0"/>
              <a:t> 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GLOBAL SCENARIO (2013-16)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142998"/>
          <a:ext cx="8763000" cy="556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1047"/>
                <a:gridCol w="1527495"/>
                <a:gridCol w="2813808"/>
                <a:gridCol w="2170650"/>
              </a:tblGrid>
              <a:tr h="8191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Country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Avg. Area (lakh ha)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Avg. Production           (lakh tonnes)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Avg. Yield  (Kg/ha)</a:t>
                      </a:r>
                      <a:endParaRPr lang="en-US" sz="2400" b="1" dirty="0"/>
                    </a:p>
                  </a:txBody>
                  <a:tcPr/>
                </a:tc>
              </a:tr>
              <a:tr h="3140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China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46.27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166.33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3595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691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latin typeface="Arial"/>
                          <a:ea typeface="Calibri"/>
                          <a:cs typeface="Times New Roman"/>
                        </a:rPr>
                        <a:t>India*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49.45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79.61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1610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691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Nigeria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25.43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31.37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1233</a:t>
                      </a:r>
                    </a:p>
                  </a:txBody>
                  <a:tcPr marL="9525" marR="9525" marT="9525" marB="0"/>
                </a:tc>
              </a:tr>
              <a:tr h="3691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USA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5.30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23.21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4376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691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Sudan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18.64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15.32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822</a:t>
                      </a:r>
                    </a:p>
                  </a:txBody>
                  <a:tcPr marL="9525" marR="9525" marT="9525" marB="0"/>
                </a:tc>
              </a:tr>
              <a:tr h="3691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Myanmar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8.90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13.78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1549</a:t>
                      </a:r>
                    </a:p>
                  </a:txBody>
                  <a:tcPr marL="9525" marR="9525" marT="9525" marB="0"/>
                </a:tc>
              </a:tr>
              <a:tr h="3691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Indonesia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5.90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11.43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1939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691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Senegal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8.17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878</a:t>
                      </a:r>
                    </a:p>
                  </a:txBody>
                  <a:tcPr marL="9525" marR="9525" marT="9525" marB="0"/>
                </a:tc>
              </a:tr>
              <a:tr h="3691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Niger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7.47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3.43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460</a:t>
                      </a:r>
                    </a:p>
                  </a:txBody>
                  <a:tcPr marL="9525" marR="9525" marT="9525" marB="0"/>
                </a:tc>
              </a:tr>
              <a:tr h="3691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Cameroon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4.44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6.09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1370</a:t>
                      </a:r>
                    </a:p>
                  </a:txBody>
                  <a:tcPr marL="9525" marR="9525" marT="9525" marB="0"/>
                </a:tc>
              </a:tr>
              <a:tr h="3691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Others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66.36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59.65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899</a:t>
                      </a:r>
                    </a:p>
                  </a:txBody>
                  <a:tcPr marL="9525" marR="9525" marT="9525" marB="0"/>
                </a:tc>
              </a:tr>
              <a:tr h="3691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World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247.47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418.39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1691</a:t>
                      </a:r>
                    </a:p>
                  </a:txBody>
                  <a:tcPr marL="9525" marR="9525" marT="9525" marB="0"/>
                </a:tc>
              </a:tr>
              <a:tr h="369121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IN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Source: FAO/USDA. *As per the estimates of DES, DAC&amp;FW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NATIONAL SCENARIO (2013-16)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295399"/>
          <a:ext cx="8229600" cy="5257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2133600"/>
                <a:gridCol w="2286000"/>
                <a:gridCol w="2057400"/>
              </a:tblGrid>
              <a:tr h="9914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State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Avg. Area </a:t>
                      </a:r>
                    </a:p>
                    <a:p>
                      <a:pPr algn="ctr"/>
                      <a:r>
                        <a:rPr lang="en-US" sz="2400" b="1" dirty="0" smtClean="0"/>
                        <a:t>(lakh ha)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Avg. Production           (lakh tonnes)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Avg. Yield  (Kg/ha)</a:t>
                      </a:r>
                      <a:endParaRPr lang="en-US" sz="2400" b="1" dirty="0"/>
                    </a:p>
                  </a:txBody>
                  <a:tcPr/>
                </a:tc>
              </a:tr>
              <a:tr h="452111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Gujarat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15.51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31.66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2041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52111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10.65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9.44 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886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52111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Rajasthan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4.94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9.92 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2009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52111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Tamil Nadu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3.44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9.01 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2618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52111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Karnataka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6.34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5.38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850</a:t>
                      </a:r>
                    </a:p>
                  </a:txBody>
                  <a:tcPr marL="9525" marR="9525" marT="9525" marB="0"/>
                </a:tc>
              </a:tr>
              <a:tr h="452111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3.47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1538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52111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Maharashtra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2.67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2.92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1096</a:t>
                      </a:r>
                    </a:p>
                  </a:txBody>
                  <a:tcPr marL="9525" marR="9525" marT="9525" marB="0"/>
                </a:tc>
              </a:tr>
              <a:tr h="550796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Others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3.35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5.00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1492</a:t>
                      </a:r>
                    </a:p>
                  </a:txBody>
                  <a:tcPr marL="9525" marR="9525" marT="9525" marB="0"/>
                </a:tc>
              </a:tr>
              <a:tr h="550796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All India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49.15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76.80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1563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AREA, PRODUCTION AND YIELD TRENDS 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8683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HIGHER YIELD AND BETTER QUALITY IN RABI/SUMMER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371603"/>
          <a:ext cx="8762999" cy="530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1639"/>
                <a:gridCol w="962075"/>
                <a:gridCol w="1251857"/>
                <a:gridCol w="1251857"/>
                <a:gridCol w="1251857"/>
                <a:gridCol w="1251857"/>
                <a:gridCol w="1251857"/>
              </a:tblGrid>
              <a:tr h="387708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States</a:t>
                      </a:r>
                      <a:endParaRPr lang="en-US" sz="2200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Area (Lakh ha)</a:t>
                      </a:r>
                      <a:endParaRPr lang="en-US" sz="22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Prod.</a:t>
                      </a:r>
                      <a:r>
                        <a:rPr lang="en-US" sz="2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(Lakh tonnes)</a:t>
                      </a:r>
                      <a:endParaRPr lang="en-US" sz="22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Yield (Kg/ha)</a:t>
                      </a:r>
                      <a:endParaRPr lang="en-US" sz="22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8945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-5270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Kharif 2015</a:t>
                      </a:r>
                      <a:endParaRPr lang="en-US" sz="2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-406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Rabi/ summer 2015-16</a:t>
                      </a:r>
                      <a:endParaRPr lang="en-US" sz="2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-5270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Kharif 2015</a:t>
                      </a:r>
                      <a:endParaRPr lang="en-US" sz="2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-406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Rabi/ summer 2015-16</a:t>
                      </a:r>
                      <a:endParaRPr lang="en-US" sz="2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-5270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Kharif 2015</a:t>
                      </a:r>
                      <a:endParaRPr lang="en-US" sz="2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-406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+mn-lt"/>
                          <a:ea typeface="Calibri"/>
                          <a:cs typeface="Times New Roman"/>
                        </a:rPr>
                        <a:t>Rabi/ summer 2015-16</a:t>
                      </a:r>
                      <a:endParaRPr lang="en-US" sz="2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7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latin typeface="Arial"/>
                          <a:ea typeface="Calibri"/>
                          <a:cs typeface="Times New Roman"/>
                        </a:rPr>
                        <a:t>AP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latin typeface="Arial"/>
                          <a:ea typeface="Calibri"/>
                          <a:cs typeface="Times New Roman"/>
                        </a:rPr>
                        <a:t>6.82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0.93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latin typeface="Arial"/>
                          <a:ea typeface="Calibri"/>
                          <a:cs typeface="Times New Roman"/>
                        </a:rPr>
                        <a:t>5.98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2.04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latin typeface="Arial"/>
                          <a:ea typeface="Calibri"/>
                          <a:cs typeface="Times New Roman"/>
                        </a:rPr>
                        <a:t>877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2194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7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latin typeface="Arial"/>
                          <a:ea typeface="Calibri"/>
                          <a:cs typeface="Times New Roman"/>
                        </a:rPr>
                        <a:t>Gujarat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latin typeface="Arial"/>
                          <a:ea typeface="Calibri"/>
                          <a:cs typeface="Times New Roman"/>
                        </a:rPr>
                        <a:t>13.55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0.59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latin typeface="Arial"/>
                          <a:ea typeface="Calibri"/>
                          <a:cs typeface="Times New Roman"/>
                        </a:rPr>
                        <a:t>22.41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1.17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latin typeface="Arial"/>
                          <a:ea typeface="Calibri"/>
                          <a:cs typeface="Times New Roman"/>
                        </a:rPr>
                        <a:t>1654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1983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7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latin typeface="Arial"/>
                          <a:ea typeface="Calibri"/>
                          <a:cs typeface="Times New Roman"/>
                        </a:rPr>
                        <a:t>Karnataka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latin typeface="Arial"/>
                          <a:ea typeface="Calibri"/>
                          <a:cs typeface="Times New Roman"/>
                        </a:rPr>
                        <a:t>4.10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1.81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latin typeface="Arial"/>
                          <a:ea typeface="Calibri"/>
                          <a:cs typeface="Times New Roman"/>
                        </a:rPr>
                        <a:t>2.73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2.12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latin typeface="Arial"/>
                          <a:ea typeface="Calibri"/>
                          <a:cs typeface="Times New Roman"/>
                        </a:rPr>
                        <a:t>666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1171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7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latin typeface="Arial"/>
                          <a:ea typeface="Calibri"/>
                          <a:cs typeface="Times New Roman"/>
                        </a:rPr>
                        <a:t>Maharashtra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latin typeface="Arial"/>
                          <a:ea typeface="Calibri"/>
                          <a:cs typeface="Times New Roman"/>
                        </a:rPr>
                        <a:t>1.86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0.54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latin typeface="Arial"/>
                          <a:ea typeface="Calibri"/>
                          <a:cs typeface="Times New Roman"/>
                        </a:rPr>
                        <a:t>1.81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0.56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latin typeface="Arial"/>
                          <a:ea typeface="Calibri"/>
                          <a:cs typeface="Times New Roman"/>
                        </a:rPr>
                        <a:t>973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1037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7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latin typeface="Arial"/>
                          <a:ea typeface="Calibri"/>
                          <a:cs typeface="Times New Roman"/>
                        </a:rPr>
                        <a:t>Tamil Nadu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latin typeface="Arial"/>
                          <a:ea typeface="Calibri"/>
                          <a:cs typeface="Times New Roman"/>
                        </a:rPr>
                        <a:t>2.11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1.40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latin typeface="Arial"/>
                          <a:ea typeface="Calibri"/>
                          <a:cs typeface="Times New Roman"/>
                        </a:rPr>
                        <a:t>4.76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4.06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latin typeface="Arial"/>
                          <a:ea typeface="Calibri"/>
                          <a:cs typeface="Times New Roman"/>
                        </a:rPr>
                        <a:t>2250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2900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7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latin typeface="Arial"/>
                          <a:ea typeface="Calibri"/>
                          <a:cs typeface="Times New Roman"/>
                        </a:rPr>
                        <a:t>Telangana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latin typeface="Arial"/>
                          <a:ea typeface="Calibri"/>
                          <a:cs typeface="Times New Roman"/>
                        </a:rPr>
                        <a:t>0.13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1.14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latin typeface="Arial"/>
                          <a:ea typeface="Calibri"/>
                          <a:cs typeface="Times New Roman"/>
                        </a:rPr>
                        <a:t>0.21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1.85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latin typeface="Arial"/>
                          <a:ea typeface="Calibri"/>
                          <a:cs typeface="Times New Roman"/>
                        </a:rPr>
                        <a:t>1615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1623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7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latin typeface="Arial"/>
                          <a:ea typeface="Calibri"/>
                          <a:cs typeface="Times New Roman"/>
                        </a:rPr>
                        <a:t>West Bengal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latin typeface="Arial"/>
                          <a:ea typeface="Calibri"/>
                          <a:cs typeface="Times New Roman"/>
                        </a:rPr>
                        <a:t>0.03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0.82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latin typeface="Arial"/>
                          <a:ea typeface="Calibri"/>
                          <a:cs typeface="Times New Roman"/>
                        </a:rPr>
                        <a:t>0.02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1.98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latin typeface="Arial"/>
                          <a:ea typeface="Calibri"/>
                          <a:cs typeface="Times New Roman"/>
                        </a:rPr>
                        <a:t>960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2415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7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Others*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9.33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0.39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15.48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latin typeface="Arial"/>
                          <a:ea typeface="Calibri"/>
                          <a:cs typeface="Times New Roman"/>
                        </a:rPr>
                        <a:t>0.52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latin typeface="Arial"/>
                          <a:ea typeface="Calibri"/>
                          <a:cs typeface="Times New Roman"/>
                        </a:rPr>
                        <a:t>1659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latin typeface="Arial"/>
                          <a:ea typeface="Calibri"/>
                          <a:cs typeface="Times New Roman"/>
                        </a:rPr>
                        <a:t>1333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7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 India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37.93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7.62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Arial"/>
                          <a:ea typeface="Calibri"/>
                          <a:cs typeface="Times New Roman"/>
                        </a:rPr>
                        <a:t>53.40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14.30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1408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Arial"/>
                          <a:ea typeface="Calibri"/>
                          <a:cs typeface="Times New Roman"/>
                        </a:rPr>
                        <a:t>1877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708"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*Includes </a:t>
                      </a:r>
                      <a:r>
                        <a:rPr lang="en-US" sz="1800" b="1" baseline="0" dirty="0" smtClean="0">
                          <a:latin typeface="+mn-lt"/>
                          <a:ea typeface="Calibri"/>
                          <a:cs typeface="Times New Roman"/>
                        </a:rPr>
                        <a:t>major Kharif groundnut States of 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Rajasthan</a:t>
                      </a:r>
                      <a:r>
                        <a:rPr lang="en-US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and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MP</a:t>
                      </a:r>
                      <a:r>
                        <a:rPr lang="en-US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9445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POTENTIAL DISTRICTS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295401"/>
          <a:ext cx="8229600" cy="4876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6172200"/>
              </a:tblGrid>
              <a:tr h="50180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600" b="1" dirty="0">
                          <a:latin typeface="+mn-lt"/>
                          <a:ea typeface="Calibri"/>
                          <a:cs typeface="Times New Roman"/>
                        </a:rPr>
                        <a:t>State</a:t>
                      </a:r>
                      <a:endParaRPr lang="en-US" sz="2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600" b="1" dirty="0" smtClean="0">
                          <a:latin typeface="+mn-lt"/>
                        </a:rPr>
                        <a:t>Potential district (&gt;50,000 ha area)</a:t>
                      </a:r>
                      <a:endParaRPr lang="en-US" sz="2600" b="1" dirty="0">
                        <a:latin typeface="+mn-lt"/>
                      </a:endParaRPr>
                    </a:p>
                  </a:txBody>
                  <a:tcPr/>
                </a:tc>
              </a:tr>
              <a:tr h="53268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i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N" sz="2000" b="1" i="0" dirty="0" smtClean="0">
                          <a:latin typeface="+mn-lt"/>
                          <a:ea typeface="Calibri"/>
                          <a:cs typeface="Times New Roman"/>
                        </a:rPr>
                        <a:t>AP </a:t>
                      </a:r>
                      <a:r>
                        <a:rPr lang="en-IN" sz="2000" b="1" dirty="0" smtClean="0">
                          <a:latin typeface="+mn-lt"/>
                          <a:ea typeface="Calibri"/>
                          <a:cs typeface="Times New Roman"/>
                        </a:rPr>
                        <a:t>(04)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 err="1">
                          <a:latin typeface="+mn-lt"/>
                          <a:ea typeface="Calibri"/>
                          <a:cs typeface="Times New Roman"/>
                        </a:rPr>
                        <a:t>Anantpur</a:t>
                      </a: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IN" sz="2400" b="1" dirty="0" err="1">
                          <a:latin typeface="+mn-lt"/>
                          <a:ea typeface="Calibri"/>
                          <a:cs typeface="Times New Roman"/>
                        </a:rPr>
                        <a:t>Chittoor</a:t>
                      </a: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, Kurnool, YSR </a:t>
                      </a:r>
                      <a:r>
                        <a:rPr lang="en-IN" sz="2400" b="1" dirty="0" err="1">
                          <a:latin typeface="+mn-lt"/>
                          <a:ea typeface="Calibri"/>
                          <a:cs typeface="Times New Roman"/>
                        </a:rPr>
                        <a:t>Kadapa</a:t>
                      </a: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498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 smtClean="0">
                          <a:latin typeface="+mn-lt"/>
                          <a:ea typeface="Calibri"/>
                          <a:cs typeface="Times New Roman"/>
                        </a:rPr>
                        <a:t>Gujarat (08)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 err="1">
                          <a:latin typeface="+mn-lt"/>
                          <a:ea typeface="Calibri"/>
                          <a:cs typeface="Times New Roman"/>
                        </a:rPr>
                        <a:t>Junagadh</a:t>
                      </a: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, Jamnagar, Rajkot, </a:t>
                      </a:r>
                      <a:r>
                        <a:rPr lang="en-IN" sz="2400" b="1" dirty="0" err="1">
                          <a:latin typeface="+mn-lt"/>
                          <a:ea typeface="Calibri"/>
                          <a:cs typeface="Times New Roman"/>
                        </a:rPr>
                        <a:t>Amreli</a:t>
                      </a: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IN" sz="2400" b="1" dirty="0" err="1">
                          <a:latin typeface="+mn-lt"/>
                          <a:ea typeface="Calibri"/>
                          <a:cs typeface="Times New Roman"/>
                        </a:rPr>
                        <a:t>Bhavanagar</a:t>
                      </a: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IN" sz="2400" b="1" dirty="0" err="1">
                          <a:latin typeface="+mn-lt"/>
                          <a:ea typeface="Calibri"/>
                          <a:cs typeface="Times New Roman"/>
                        </a:rPr>
                        <a:t>Porbandar</a:t>
                      </a: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, Kutch, </a:t>
                      </a:r>
                      <a:r>
                        <a:rPr lang="en-IN" sz="2400" b="1" dirty="0" err="1" smtClean="0">
                          <a:latin typeface="+mn-lt"/>
                          <a:ea typeface="Calibri"/>
                          <a:cs typeface="Times New Roman"/>
                        </a:rPr>
                        <a:t>Sabarkantha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267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 smtClean="0">
                          <a:latin typeface="+mn-lt"/>
                          <a:ea typeface="Calibri"/>
                          <a:cs typeface="Times New Roman"/>
                        </a:rPr>
                        <a:t>Karnataka (07)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 err="1">
                          <a:latin typeface="+mn-lt"/>
                          <a:ea typeface="Calibri"/>
                          <a:cs typeface="Times New Roman"/>
                        </a:rPr>
                        <a:t>Chitradurga</a:t>
                      </a: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IN" sz="2400" b="1" dirty="0" err="1">
                          <a:latin typeface="+mn-lt"/>
                          <a:ea typeface="Calibri"/>
                          <a:cs typeface="Times New Roman"/>
                        </a:rPr>
                        <a:t>Tumkur</a:t>
                      </a: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IN" sz="2400" b="1" dirty="0" err="1">
                          <a:latin typeface="+mn-lt"/>
                          <a:ea typeface="Calibri"/>
                          <a:cs typeface="Times New Roman"/>
                        </a:rPr>
                        <a:t>Gadag</a:t>
                      </a: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IN" sz="2400" b="1" dirty="0" err="1">
                          <a:latin typeface="+mn-lt"/>
                          <a:ea typeface="Calibri"/>
                          <a:cs typeface="Times New Roman"/>
                        </a:rPr>
                        <a:t>Bijapur</a:t>
                      </a: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, Belgaum, 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Bellary, </a:t>
                      </a:r>
                      <a:r>
                        <a:rPr lang="en-IN" sz="2400" b="1" dirty="0" err="1" smtClean="0">
                          <a:latin typeface="+mn-lt"/>
                          <a:ea typeface="Calibri"/>
                          <a:cs typeface="Times New Roman"/>
                        </a:rPr>
                        <a:t>Koppal</a:t>
                      </a:r>
                      <a:r>
                        <a:rPr lang="en-IN" sz="2400" b="1" dirty="0" smtClean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96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Maharashtra </a:t>
                      </a:r>
                      <a:r>
                        <a:rPr lang="en-IN" sz="2000" b="1" dirty="0" smtClean="0">
                          <a:latin typeface="+mn-lt"/>
                          <a:ea typeface="Calibri"/>
                          <a:cs typeface="Times New Roman"/>
                        </a:rPr>
                        <a:t>(02)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Kolhapur, </a:t>
                      </a:r>
                      <a:r>
                        <a:rPr lang="en-IN" sz="2400" b="1" dirty="0" err="1" smtClean="0">
                          <a:latin typeface="+mn-lt"/>
                          <a:ea typeface="Calibri"/>
                          <a:cs typeface="Times New Roman"/>
                        </a:rPr>
                        <a:t>Satara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96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Rajasthan </a:t>
                      </a:r>
                      <a:r>
                        <a:rPr lang="en-IN" sz="2000" b="1" dirty="0" smtClean="0">
                          <a:latin typeface="+mn-lt"/>
                          <a:ea typeface="Calibri"/>
                          <a:cs typeface="Times New Roman"/>
                        </a:rPr>
                        <a:t>(02)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Bikaner, </a:t>
                      </a:r>
                      <a:r>
                        <a:rPr lang="en-IN" sz="2400" b="1" dirty="0" smtClean="0">
                          <a:latin typeface="+mn-lt"/>
                          <a:ea typeface="Calibri"/>
                          <a:cs typeface="Times New Roman"/>
                        </a:rPr>
                        <a:t>Jaipur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3268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Tamil </a:t>
                      </a:r>
                      <a:r>
                        <a:rPr lang="en-IN" sz="20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Nadu </a:t>
                      </a:r>
                      <a:r>
                        <a:rPr lang="en-IN" sz="2000" b="1" dirty="0" smtClean="0">
                          <a:latin typeface="+mn-lt"/>
                          <a:ea typeface="Calibri"/>
                          <a:cs typeface="Times New Roman"/>
                        </a:rPr>
                        <a:t>(03)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 err="1">
                          <a:latin typeface="+mn-lt"/>
                          <a:ea typeface="Calibri"/>
                          <a:cs typeface="Times New Roman"/>
                        </a:rPr>
                        <a:t>Thiruvanamalai</a:t>
                      </a: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IN" sz="2400" b="1" dirty="0" err="1">
                          <a:latin typeface="+mn-lt"/>
                          <a:ea typeface="Calibri"/>
                          <a:cs typeface="Times New Roman"/>
                        </a:rPr>
                        <a:t>Viluppuram</a:t>
                      </a:r>
                      <a:r>
                        <a:rPr lang="en-IN" sz="2400" b="1" dirty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IN" sz="2400" b="1" dirty="0" smtClean="0">
                          <a:latin typeface="+mn-lt"/>
                          <a:ea typeface="Calibri"/>
                          <a:cs typeface="Times New Roman"/>
                        </a:rPr>
                        <a:t>Vellore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268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Telangana</a:t>
                      </a:r>
                      <a:r>
                        <a:rPr lang="en-IN" sz="2000" b="1" baseline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(01)</a:t>
                      </a:r>
                      <a:endParaRPr lang="en-US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 err="1" smtClean="0">
                          <a:latin typeface="+mn-lt"/>
                          <a:ea typeface="Calibri"/>
                          <a:cs typeface="Times New Roman"/>
                        </a:rPr>
                        <a:t>Mahabubnagar</a:t>
                      </a:r>
                      <a:endParaRPr lang="en-US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920</TotalTime>
  <Words>2005</Words>
  <Application>Microsoft Office PowerPoint</Application>
  <PresentationFormat>On-screen Show (4:3)</PresentationFormat>
  <Paragraphs>552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BOTANICAL DESCRIPTION  </vt:lpstr>
      <vt:lpstr>SEASON AND CLIMATE</vt:lpstr>
      <vt:lpstr>CROP DESCRIPTION</vt:lpstr>
      <vt:lpstr>GLOBAL SCENARIO (2013-16)</vt:lpstr>
      <vt:lpstr>NATIONAL SCENARIO (2013-16)</vt:lpstr>
      <vt:lpstr>AREA, PRODUCTION AND YIELD TRENDS </vt:lpstr>
      <vt:lpstr>HIGHER YIELD AND BETTER QUALITY IN RABI/SUMMER</vt:lpstr>
      <vt:lpstr>POTENTIAL DISTRICTS</vt:lpstr>
      <vt:lpstr>STATE WISE YIELD GAP UNDER FLDs (IN KHARIF)</vt:lpstr>
      <vt:lpstr>STATE WISE YIELD GAP  IN RABI/SUMMER</vt:lpstr>
      <vt:lpstr>POPULAR VARIETIES</vt:lpstr>
      <vt:lpstr>PACKAGE AND PRACTICES </vt:lpstr>
      <vt:lpstr>PACKAGE AND PRACTICES  (contd)</vt:lpstr>
      <vt:lpstr>PACKAGE AND PRACTICES  (contd)</vt:lpstr>
      <vt:lpstr>PACKAGE AND PRACTICES  (contd) </vt:lpstr>
      <vt:lpstr>PACKAGE AND PRACTICES (contd)</vt:lpstr>
      <vt:lpstr>PACKAGE AND PRACTICES  (contd) </vt:lpstr>
      <vt:lpstr>PACKAGE AND PRACTICES (contd)  </vt:lpstr>
      <vt:lpstr>MSP Vs MARKETING PRICES</vt:lpstr>
      <vt:lpstr>EXPORTS / DEMAND</vt:lpstr>
      <vt:lpstr>NUTRITIVE VALUE</vt:lpstr>
      <vt:lpstr> RESEARCHABLE ISSUES </vt:lpstr>
      <vt:lpstr>ISSUES  / ACTIONABLE POINTS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on groundnut</dc:title>
  <dc:creator>Dr J P Singh</dc:creator>
  <cp:lastModifiedBy>user</cp:lastModifiedBy>
  <cp:revision>125</cp:revision>
  <dcterms:created xsi:type="dcterms:W3CDTF">2006-08-16T00:00:00Z</dcterms:created>
  <dcterms:modified xsi:type="dcterms:W3CDTF">2017-03-20T10:14:51Z</dcterms:modified>
</cp:coreProperties>
</file>