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4" r:id="rId4"/>
    <p:sldId id="257" r:id="rId5"/>
    <p:sldId id="259" r:id="rId6"/>
    <p:sldId id="258" r:id="rId7"/>
    <p:sldId id="256" r:id="rId8"/>
    <p:sldId id="261" r:id="rId9"/>
    <p:sldId id="268" r:id="rId10"/>
    <p:sldId id="266" r:id="rId11"/>
    <p:sldId id="262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AC0818"/>
    <a:srgbClr val="280EC2"/>
    <a:srgbClr val="048A37"/>
    <a:srgbClr val="CF07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CM%20Presentation\Section%20Notes%20-%2020-10-2016\State%20Rainfal%202016(month%20wise)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EC%20Meeting%20NMOOP\5years%20AYP%20(2011-2015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EC%20Meeting%20NMOOP\5years%20AYP%20(2011-2015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EC%20Meeting%20NMOOP\5years%20AYP%20(2011-2015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EC%20Meeting%20NMOOP\5years%20AYP%20(2011-2015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8774265383515479E-2"/>
          <c:y val="4.1093795567220773E-2"/>
          <c:w val="0.90857320431501798"/>
          <c:h val="0.94096055701370662"/>
        </c:manualLayout>
      </c:layout>
      <c:lineChart>
        <c:grouping val="standard"/>
        <c:ser>
          <c:idx val="0"/>
          <c:order val="0"/>
          <c:tx>
            <c:strRef>
              <c:f>Sheet1!$B$10</c:f>
              <c:strCache>
                <c:ptCount val="1"/>
                <c:pt idx="0">
                  <c:v>Normal</c:v>
                </c:pt>
              </c:strCache>
            </c:strRef>
          </c:tx>
          <c:spPr>
            <a:ln>
              <a:solidFill>
                <a:srgbClr val="048A37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010465650760338E-2"/>
                  <c:y val="9.2592592592593576E-3"/>
                </c:manualLayout>
              </c:layout>
              <c:showVal val="1"/>
            </c:dLbl>
            <c:dLbl>
              <c:idx val="1"/>
              <c:layout>
                <c:manualLayout>
                  <c:x val="-3.3201014239268266E-2"/>
                  <c:y val="-3.2407407407407426E-2"/>
                </c:manualLayout>
              </c:layout>
              <c:showVal val="1"/>
            </c:dLbl>
            <c:dLbl>
              <c:idx val="2"/>
              <c:layout>
                <c:manualLayout>
                  <c:x val="-1.7322268298748663E-2"/>
                  <c:y val="-3.7037037037037056E-2"/>
                </c:manualLayout>
              </c:layout>
              <c:showVal val="1"/>
            </c:dLbl>
            <c:dLbl>
              <c:idx val="3"/>
              <c:layout>
                <c:manualLayout>
                  <c:x val="-1.8765790656977723E-2"/>
                  <c:y val="3.4722222222222224E-2"/>
                </c:manualLayout>
              </c:layout>
              <c:showVal val="1"/>
            </c:dLbl>
            <c:dLbl>
              <c:idx val="4"/>
              <c:layout>
                <c:manualLayout>
                  <c:x val="-2.3096357731664879E-2"/>
                  <c:y val="-2.777777777777782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48A37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Sheet1!$C$9:$H$9</c:f>
              <c:strCache>
                <c:ptCount val="6"/>
                <c:pt idx="0">
                  <c:v>June-2016</c:v>
                </c:pt>
                <c:pt idx="1">
                  <c:v>July-2016</c:v>
                </c:pt>
                <c:pt idx="2">
                  <c:v>August-2016 </c:v>
                </c:pt>
                <c:pt idx="3">
                  <c:v> September-2016</c:v>
                </c:pt>
                <c:pt idx="4">
                  <c:v>South West Monsoon</c:v>
                </c:pt>
                <c:pt idx="5">
                  <c:v>October-2016 
(as on 20-10-16)</c:v>
                </c:pt>
              </c:strCache>
            </c:strRef>
          </c:cat>
          <c:val>
            <c:numRef>
              <c:f>Sheet1!$C$10:$H$10</c:f>
              <c:numCache>
                <c:formatCode>General</c:formatCode>
                <c:ptCount val="6"/>
                <c:pt idx="0" formatCode="0.0">
                  <c:v>93.7</c:v>
                </c:pt>
                <c:pt idx="1">
                  <c:v>151.30000000000001</c:v>
                </c:pt>
                <c:pt idx="2">
                  <c:v>158.30000000000001</c:v>
                </c:pt>
                <c:pt idx="3">
                  <c:v>152.69999999999999</c:v>
                </c:pt>
                <c:pt idx="4">
                  <c:v>556</c:v>
                </c:pt>
                <c:pt idx="5">
                  <c:v>130.80000000000001</c:v>
                </c:pt>
              </c:numCache>
            </c:numRef>
          </c:val>
        </c:ser>
        <c:ser>
          <c:idx val="1"/>
          <c:order val="1"/>
          <c:tx>
            <c:strRef>
              <c:f>Sheet1!$B$11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870447164581117E-3"/>
                  <c:y val="-2.3148148148148147E-2"/>
                </c:manualLayout>
              </c:layout>
              <c:showVal val="1"/>
            </c:dLbl>
            <c:dLbl>
              <c:idx val="1"/>
              <c:layout>
                <c:manualLayout>
                  <c:x val="-1.010465650760338E-2"/>
                  <c:y val="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-1.1548178865832455E-2"/>
                  <c:y val="3.0092592592592511E-2"/>
                </c:manualLayout>
              </c:layout>
              <c:showVal val="1"/>
            </c:dLbl>
            <c:dLbl>
              <c:idx val="3"/>
              <c:layout>
                <c:manualLayout>
                  <c:x val="-6.20714614038494E-2"/>
                  <c:y val="-3.240740740740742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Sheet1!$C$9:$H$9</c:f>
              <c:strCache>
                <c:ptCount val="6"/>
                <c:pt idx="0">
                  <c:v>June-2016</c:v>
                </c:pt>
                <c:pt idx="1">
                  <c:v>July-2016</c:v>
                </c:pt>
                <c:pt idx="2">
                  <c:v>August-2016 </c:v>
                </c:pt>
                <c:pt idx="3">
                  <c:v> September-2016</c:v>
                </c:pt>
                <c:pt idx="4">
                  <c:v>South West Monsoon</c:v>
                </c:pt>
                <c:pt idx="5">
                  <c:v>October-2016 
(as on 20-10-16)</c:v>
                </c:pt>
              </c:strCache>
            </c:strRef>
          </c:cat>
          <c:val>
            <c:numRef>
              <c:f>Sheet1!$C$11:$H$11</c:f>
              <c:numCache>
                <c:formatCode>General</c:formatCode>
                <c:ptCount val="6"/>
                <c:pt idx="0" formatCode="0.0">
                  <c:v>158.80000000000001</c:v>
                </c:pt>
                <c:pt idx="1">
                  <c:v>121.9</c:v>
                </c:pt>
                <c:pt idx="2">
                  <c:v>88.2</c:v>
                </c:pt>
                <c:pt idx="3">
                  <c:v>164.9</c:v>
                </c:pt>
                <c:pt idx="4">
                  <c:v>533.79999999999995</c:v>
                </c:pt>
                <c:pt idx="5">
                  <c:v>35.9</c:v>
                </c:pt>
              </c:numCache>
            </c:numRef>
          </c:val>
        </c:ser>
        <c:ser>
          <c:idx val="2"/>
          <c:order val="2"/>
          <c:tx>
            <c:strRef>
              <c:f>Sheet1!$B$12</c:f>
              <c:strCache>
                <c:ptCount val="1"/>
                <c:pt idx="0">
                  <c:v>% Dev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426924806352043E-2"/>
                  <c:y val="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-2.7426924806352043E-2"/>
                  <c:y val="7.1759259259259259E-2"/>
                </c:manualLayout>
              </c:layout>
              <c:showVal val="1"/>
            </c:dLbl>
            <c:dLbl>
              <c:idx val="2"/>
              <c:layout>
                <c:manualLayout>
                  <c:x val="-1.1548178865832455E-2"/>
                  <c:y val="5.5555555555555518E-2"/>
                </c:manualLayout>
              </c:layout>
              <c:showVal val="1"/>
            </c:dLbl>
            <c:dLbl>
              <c:idx val="3"/>
              <c:layout>
                <c:manualLayout>
                  <c:x val="-1.010465650760338E-2"/>
                  <c:y val="-3.4722222222222224E-2"/>
                </c:manualLayout>
              </c:layout>
              <c:showVal val="1"/>
            </c:dLbl>
            <c:dLbl>
              <c:idx val="4"/>
              <c:layout>
                <c:manualLayout>
                  <c:x val="-5.7740894329162233E-3"/>
                  <c:y val="0.11574074074074078"/>
                </c:manualLayout>
              </c:layout>
              <c:showVal val="1"/>
            </c:dLbl>
            <c:dLbl>
              <c:idx val="5"/>
              <c:layout>
                <c:manualLayout>
                  <c:x val="-1.8765790656977723E-2"/>
                  <c:y val="4.861111111111111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Sheet1!$C$9:$H$9</c:f>
              <c:strCache>
                <c:ptCount val="6"/>
                <c:pt idx="0">
                  <c:v>June-2016</c:v>
                </c:pt>
                <c:pt idx="1">
                  <c:v>July-2016</c:v>
                </c:pt>
                <c:pt idx="2">
                  <c:v>August-2016 </c:v>
                </c:pt>
                <c:pt idx="3">
                  <c:v> September-2016</c:v>
                </c:pt>
                <c:pt idx="4">
                  <c:v>South West Monsoon</c:v>
                </c:pt>
                <c:pt idx="5">
                  <c:v>October-2016 
(as on 20-10-16)</c:v>
                </c:pt>
              </c:strCache>
            </c:strRef>
          </c:cat>
          <c:val>
            <c:numRef>
              <c:f>Sheet1!$C$12:$H$12</c:f>
              <c:numCache>
                <c:formatCode>General</c:formatCode>
                <c:ptCount val="6"/>
                <c:pt idx="0">
                  <c:v>69.5</c:v>
                </c:pt>
                <c:pt idx="1">
                  <c:v>-19.399999999999999</c:v>
                </c:pt>
                <c:pt idx="2">
                  <c:v>-44.3</c:v>
                </c:pt>
                <c:pt idx="3">
                  <c:v>8</c:v>
                </c:pt>
                <c:pt idx="4">
                  <c:v>-4</c:v>
                </c:pt>
                <c:pt idx="5">
                  <c:v>-73</c:v>
                </c:pt>
              </c:numCache>
            </c:numRef>
          </c:val>
        </c:ser>
        <c:marker val="1"/>
        <c:axId val="70742784"/>
        <c:axId val="70744704"/>
      </c:lineChart>
      <c:catAx>
        <c:axId val="7074278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280EC2"/>
                </a:solidFill>
              </a:defRPr>
            </a:pPr>
            <a:endParaRPr lang="en-US"/>
          </a:p>
        </c:txPr>
        <c:crossAx val="70744704"/>
        <c:crosses val="autoZero"/>
        <c:auto val="1"/>
        <c:lblAlgn val="ctr"/>
        <c:lblOffset val="100"/>
      </c:catAx>
      <c:valAx>
        <c:axId val="70744704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b="1">
                <a:solidFill>
                  <a:srgbClr val="CF074E"/>
                </a:solidFill>
              </a:defRPr>
            </a:pPr>
            <a:endParaRPr lang="en-US"/>
          </a:p>
        </c:txPr>
        <c:crossAx val="7074278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egendEntry>
        <c:idx val="2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b="1">
                <a:solidFill>
                  <a:srgbClr val="00B0F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00F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103793576757443"/>
          <c:y val="8.5360163312919207E-2"/>
          <c:w val="0.37196729592117428"/>
          <c:h val="0.1255757874015748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sideWall>
      <c:spPr>
        <a:solidFill>
          <a:schemeClr val="accent5">
            <a:lumMod val="20000"/>
            <a:lumOff val="80000"/>
          </a:schemeClr>
        </a:solidFill>
      </c:spPr>
    </c:sideWall>
    <c:backWall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9.5805387275550866E-2"/>
          <c:y val="5.1400554097404488E-2"/>
          <c:w val="0.87646934492356698"/>
          <c:h val="0.66716577551902334"/>
        </c:manualLayout>
      </c:layout>
      <c:bar3DChart>
        <c:barDir val="col"/>
        <c:grouping val="clustered"/>
        <c:ser>
          <c:idx val="0"/>
          <c:order val="0"/>
          <c:tx>
            <c:strRef>
              <c:f>Sheet5!$F$5:$F$6</c:f>
              <c:strCache>
                <c:ptCount val="1"/>
                <c:pt idx="0">
                  <c:v> AREA ( Lakhs Ha) KHARIF</c:v>
                </c:pt>
              </c:strCache>
            </c:strRef>
          </c:tx>
          <c:cat>
            <c:strRef>
              <c:f>Sheet5!$E$7:$E$10</c:f>
              <c:strCache>
                <c:ptCount val="4"/>
                <c:pt idx="0">
                  <c:v>GNUT</c:v>
                </c:pt>
                <c:pt idx="1">
                  <c:v>Sesame</c:v>
                </c:pt>
                <c:pt idx="2">
                  <c:v>Castor</c:v>
                </c:pt>
                <c:pt idx="3">
                  <c:v>Sunflower</c:v>
                </c:pt>
              </c:strCache>
            </c:strRef>
          </c:cat>
          <c:val>
            <c:numRef>
              <c:f>Sheet5!$F$7:$F$10</c:f>
              <c:numCache>
                <c:formatCode>0.0</c:formatCode>
                <c:ptCount val="4"/>
                <c:pt idx="0">
                  <c:v>9.3000000000000007</c:v>
                </c:pt>
                <c:pt idx="1">
                  <c:v>0.248</c:v>
                </c:pt>
                <c:pt idx="2">
                  <c:v>0.79800000000000004</c:v>
                </c:pt>
                <c:pt idx="3">
                  <c:v>0.13400000000000004</c:v>
                </c:pt>
              </c:numCache>
            </c:numRef>
          </c:val>
        </c:ser>
        <c:ser>
          <c:idx val="1"/>
          <c:order val="1"/>
          <c:tx>
            <c:strRef>
              <c:f>Sheet5!$G$5:$G$6</c:f>
              <c:strCache>
                <c:ptCount val="1"/>
                <c:pt idx="0">
                  <c:v> AREA ( Lakhs Ha) RABI</c:v>
                </c:pt>
              </c:strCache>
            </c:strRef>
          </c:tx>
          <c:cat>
            <c:strRef>
              <c:f>Sheet5!$E$7:$E$10</c:f>
              <c:strCache>
                <c:ptCount val="4"/>
                <c:pt idx="0">
                  <c:v>GNUT</c:v>
                </c:pt>
                <c:pt idx="1">
                  <c:v>Sesame</c:v>
                </c:pt>
                <c:pt idx="2">
                  <c:v>Castor</c:v>
                </c:pt>
                <c:pt idx="3">
                  <c:v>Sunflower</c:v>
                </c:pt>
              </c:strCache>
            </c:strRef>
          </c:cat>
          <c:val>
            <c:numRef>
              <c:f>Sheet5!$G$7:$G$10</c:f>
              <c:numCache>
                <c:formatCode>0.0</c:formatCode>
                <c:ptCount val="4"/>
                <c:pt idx="0">
                  <c:v>0.93799999999999994</c:v>
                </c:pt>
                <c:pt idx="1">
                  <c:v>0.34199999999999997</c:v>
                </c:pt>
                <c:pt idx="2">
                  <c:v>0.04</c:v>
                </c:pt>
                <c:pt idx="3">
                  <c:v>0.67400000000000015</c:v>
                </c:pt>
              </c:numCache>
            </c:numRef>
          </c:val>
        </c:ser>
        <c:ser>
          <c:idx val="2"/>
          <c:order val="2"/>
          <c:tx>
            <c:strRef>
              <c:f>Sheet5!$H$5:$H$6</c:f>
              <c:strCache>
                <c:ptCount val="1"/>
                <c:pt idx="0">
                  <c:v> AREA ( Lakhs Ha) TOTAL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Sheet5!$E$7:$E$10</c:f>
              <c:strCache>
                <c:ptCount val="4"/>
                <c:pt idx="0">
                  <c:v>GNUT</c:v>
                </c:pt>
                <c:pt idx="1">
                  <c:v>Sesame</c:v>
                </c:pt>
                <c:pt idx="2">
                  <c:v>Castor</c:v>
                </c:pt>
                <c:pt idx="3">
                  <c:v>Sunflower</c:v>
                </c:pt>
              </c:strCache>
            </c:strRef>
          </c:cat>
          <c:val>
            <c:numRef>
              <c:f>Sheet5!$H$7:$H$10</c:f>
              <c:numCache>
                <c:formatCode>0.0</c:formatCode>
                <c:ptCount val="4"/>
                <c:pt idx="0">
                  <c:v>10.238</c:v>
                </c:pt>
                <c:pt idx="1">
                  <c:v>0.59000000000000008</c:v>
                </c:pt>
                <c:pt idx="2">
                  <c:v>0.83800000000000008</c:v>
                </c:pt>
                <c:pt idx="3">
                  <c:v>0.80799999999999983</c:v>
                </c:pt>
              </c:numCache>
            </c:numRef>
          </c:val>
        </c:ser>
        <c:ser>
          <c:idx val="3"/>
          <c:order val="3"/>
          <c:tx>
            <c:strRef>
              <c:f>Sheet5!$I$5:$I$6</c:f>
              <c:strCache>
                <c:ptCount val="1"/>
                <c:pt idx="0">
                  <c:v> YIELD ( Qtls) KHARIF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Sheet5!$E$7:$E$10</c:f>
              <c:strCache>
                <c:ptCount val="4"/>
                <c:pt idx="0">
                  <c:v>GNUT</c:v>
                </c:pt>
                <c:pt idx="1">
                  <c:v>Sesame</c:v>
                </c:pt>
                <c:pt idx="2">
                  <c:v>Castor</c:v>
                </c:pt>
                <c:pt idx="3">
                  <c:v>Sunflower</c:v>
                </c:pt>
              </c:strCache>
            </c:strRef>
          </c:cat>
          <c:val>
            <c:numRef>
              <c:f>Sheet5!$I$7:$I$10</c:f>
              <c:numCache>
                <c:formatCode>0.0</c:formatCode>
                <c:ptCount val="4"/>
                <c:pt idx="0">
                  <c:v>5.3849462365591396</c:v>
                </c:pt>
                <c:pt idx="1">
                  <c:v>2.82258064516129</c:v>
                </c:pt>
                <c:pt idx="2">
                  <c:v>3.5087719298245599</c:v>
                </c:pt>
                <c:pt idx="3">
                  <c:v>7.0149253731343295</c:v>
                </c:pt>
              </c:numCache>
            </c:numRef>
          </c:val>
        </c:ser>
        <c:ser>
          <c:idx val="4"/>
          <c:order val="4"/>
          <c:tx>
            <c:strRef>
              <c:f>Sheet5!$J$5:$J$6</c:f>
              <c:strCache>
                <c:ptCount val="1"/>
                <c:pt idx="0">
                  <c:v> YIELD ( Qtls) RABI</c:v>
                </c:pt>
              </c:strCache>
            </c:strRef>
          </c:tx>
          <c:cat>
            <c:strRef>
              <c:f>Sheet5!$E$7:$E$10</c:f>
              <c:strCache>
                <c:ptCount val="4"/>
                <c:pt idx="0">
                  <c:v>GNUT</c:v>
                </c:pt>
                <c:pt idx="1">
                  <c:v>Sesame</c:v>
                </c:pt>
                <c:pt idx="2">
                  <c:v>Castor</c:v>
                </c:pt>
                <c:pt idx="3">
                  <c:v>Sunflower</c:v>
                </c:pt>
              </c:strCache>
            </c:strRef>
          </c:cat>
          <c:val>
            <c:numRef>
              <c:f>Sheet5!$J$7:$J$10</c:f>
              <c:numCache>
                <c:formatCode>0.0</c:formatCode>
                <c:ptCount val="4"/>
                <c:pt idx="0">
                  <c:v>22.0255863539446</c:v>
                </c:pt>
                <c:pt idx="1">
                  <c:v>3.0994152046783601</c:v>
                </c:pt>
                <c:pt idx="2">
                  <c:v>6</c:v>
                </c:pt>
                <c:pt idx="3">
                  <c:v>7.5074183976261102</c:v>
                </c:pt>
              </c:numCache>
            </c:numRef>
          </c:val>
        </c:ser>
        <c:ser>
          <c:idx val="5"/>
          <c:order val="5"/>
          <c:tx>
            <c:strRef>
              <c:f>Sheet5!$K$5:$K$6</c:f>
              <c:strCache>
                <c:ptCount val="1"/>
                <c:pt idx="0">
                  <c:v> YIELD ( Qtls) Annual avg.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Sheet5!$E$7:$E$10</c:f>
              <c:strCache>
                <c:ptCount val="4"/>
                <c:pt idx="0">
                  <c:v>GNUT</c:v>
                </c:pt>
                <c:pt idx="1">
                  <c:v>Sesame</c:v>
                </c:pt>
                <c:pt idx="2">
                  <c:v>Castor</c:v>
                </c:pt>
                <c:pt idx="3">
                  <c:v>Sunflower</c:v>
                </c:pt>
              </c:strCache>
            </c:strRef>
          </c:cat>
          <c:val>
            <c:numRef>
              <c:f>Sheet5!$K$7:$K$10</c:f>
              <c:numCache>
                <c:formatCode>0.0</c:formatCode>
                <c:ptCount val="4"/>
                <c:pt idx="0">
                  <c:v>6.9095526470013704</c:v>
                </c:pt>
                <c:pt idx="1">
                  <c:v>3.0169491525423702</c:v>
                </c:pt>
                <c:pt idx="2">
                  <c:v>3.6276849642004798</c:v>
                </c:pt>
                <c:pt idx="3">
                  <c:v>7.4504950495049505</c:v>
                </c:pt>
              </c:numCache>
            </c:numRef>
          </c:val>
        </c:ser>
        <c:ser>
          <c:idx val="6"/>
          <c:order val="6"/>
          <c:tx>
            <c:strRef>
              <c:f>Sheet5!$L$5:$L$6</c:f>
              <c:strCache>
                <c:ptCount val="1"/>
                <c:pt idx="0">
                  <c:v> PRODUCTION (MT) KHARIF</c:v>
                </c:pt>
              </c:strCache>
            </c:strRef>
          </c:tx>
          <c:cat>
            <c:strRef>
              <c:f>Sheet5!$E$7:$E$10</c:f>
              <c:strCache>
                <c:ptCount val="4"/>
                <c:pt idx="0">
                  <c:v>GNUT</c:v>
                </c:pt>
                <c:pt idx="1">
                  <c:v>Sesame</c:v>
                </c:pt>
                <c:pt idx="2">
                  <c:v>Castor</c:v>
                </c:pt>
                <c:pt idx="3">
                  <c:v>Sunflower</c:v>
                </c:pt>
              </c:strCache>
            </c:strRef>
          </c:cat>
          <c:val>
            <c:numRef>
              <c:f>Sheet5!$L$7:$L$10</c:f>
              <c:numCache>
                <c:formatCode>0.0</c:formatCode>
                <c:ptCount val="4"/>
                <c:pt idx="0">
                  <c:v>5.008</c:v>
                </c:pt>
                <c:pt idx="1">
                  <c:v>6.9999999999999993E-2</c:v>
                </c:pt>
                <c:pt idx="2">
                  <c:v>0.28000000000000003</c:v>
                </c:pt>
                <c:pt idx="3">
                  <c:v>9.4E-2</c:v>
                </c:pt>
              </c:numCache>
            </c:numRef>
          </c:val>
        </c:ser>
        <c:ser>
          <c:idx val="7"/>
          <c:order val="7"/>
          <c:tx>
            <c:strRef>
              <c:f>Sheet5!$M$5:$M$6</c:f>
              <c:strCache>
                <c:ptCount val="1"/>
                <c:pt idx="0">
                  <c:v> PRODUCTION (MT) RABI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Sheet5!$E$7:$E$10</c:f>
              <c:strCache>
                <c:ptCount val="4"/>
                <c:pt idx="0">
                  <c:v>GNUT</c:v>
                </c:pt>
                <c:pt idx="1">
                  <c:v>Sesame</c:v>
                </c:pt>
                <c:pt idx="2">
                  <c:v>Castor</c:v>
                </c:pt>
                <c:pt idx="3">
                  <c:v>Sunflower</c:v>
                </c:pt>
              </c:strCache>
            </c:strRef>
          </c:cat>
          <c:val>
            <c:numRef>
              <c:f>Sheet5!$M$7:$M$10</c:f>
              <c:numCache>
                <c:formatCode>0.0</c:formatCode>
                <c:ptCount val="4"/>
                <c:pt idx="0">
                  <c:v>2.0659999999999998</c:v>
                </c:pt>
                <c:pt idx="1">
                  <c:v>0.10600000000000001</c:v>
                </c:pt>
                <c:pt idx="2">
                  <c:v>2.3999999999999997E-2</c:v>
                </c:pt>
                <c:pt idx="3">
                  <c:v>0.50600000000000001</c:v>
                </c:pt>
              </c:numCache>
            </c:numRef>
          </c:val>
        </c:ser>
        <c:ser>
          <c:idx val="8"/>
          <c:order val="8"/>
          <c:tx>
            <c:strRef>
              <c:f>Sheet5!$N$5:$N$6</c:f>
              <c:strCache>
                <c:ptCount val="1"/>
                <c:pt idx="0">
                  <c:v> PRODUCTION (MT) TOTAL</c:v>
                </c:pt>
              </c:strCache>
            </c:strRef>
          </c:tx>
          <c:spPr>
            <a:solidFill>
              <a:srgbClr val="006600"/>
            </a:solidFill>
          </c:spPr>
          <c:cat>
            <c:strRef>
              <c:f>Sheet5!$E$7:$E$10</c:f>
              <c:strCache>
                <c:ptCount val="4"/>
                <c:pt idx="0">
                  <c:v>GNUT</c:v>
                </c:pt>
                <c:pt idx="1">
                  <c:v>Sesame</c:v>
                </c:pt>
                <c:pt idx="2">
                  <c:v>Castor</c:v>
                </c:pt>
                <c:pt idx="3">
                  <c:v>Sunflower</c:v>
                </c:pt>
              </c:strCache>
            </c:strRef>
          </c:cat>
          <c:val>
            <c:numRef>
              <c:f>Sheet5!$N$7:$N$10</c:f>
              <c:numCache>
                <c:formatCode>0.0</c:formatCode>
                <c:ptCount val="4"/>
                <c:pt idx="0">
                  <c:v>7.0739999999999998</c:v>
                </c:pt>
                <c:pt idx="1">
                  <c:v>0.17799999999999999</c:v>
                </c:pt>
                <c:pt idx="2">
                  <c:v>0.30399999999999999</c:v>
                </c:pt>
                <c:pt idx="3">
                  <c:v>0.60199999999999998</c:v>
                </c:pt>
              </c:numCache>
            </c:numRef>
          </c:val>
        </c:ser>
        <c:shape val="cylinder"/>
        <c:axId val="52074752"/>
        <c:axId val="52080640"/>
        <c:axId val="0"/>
      </c:bar3DChart>
      <c:catAx>
        <c:axId val="52074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AC0818"/>
                </a:solidFill>
              </a:defRPr>
            </a:pPr>
            <a:endParaRPr lang="en-US"/>
          </a:p>
        </c:txPr>
        <c:crossAx val="52080640"/>
        <c:crosses val="autoZero"/>
        <c:auto val="1"/>
        <c:lblAlgn val="ctr"/>
        <c:lblOffset val="100"/>
      </c:catAx>
      <c:valAx>
        <c:axId val="5208064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2074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154199475065611E-2"/>
          <c:y val="0.81058070866141729"/>
          <c:w val="0.96734074592282759"/>
          <c:h val="0.16164151356080489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perspective val="30"/>
    </c:view3D>
    <c:plotArea>
      <c:layout>
        <c:manualLayout>
          <c:layoutTarget val="inner"/>
          <c:xMode val="edge"/>
          <c:yMode val="edge"/>
          <c:x val="9.4246257412267914E-2"/>
          <c:y val="1.4325163579904624E-2"/>
          <c:w val="0.7590400505492374"/>
          <c:h val="0.91478466600125685"/>
        </c:manualLayout>
      </c:layout>
      <c:area3DChart>
        <c:grouping val="standard"/>
        <c:ser>
          <c:idx val="2"/>
          <c:order val="0"/>
          <c:tx>
            <c:strRef>
              <c:f>Sheet6!$W$18</c:f>
              <c:strCache>
                <c:ptCount val="1"/>
                <c:pt idx="0">
                  <c:v>Prodt(MTs)</c:v>
                </c:pt>
              </c:strCache>
            </c:strRef>
          </c:tx>
          <c:spPr>
            <a:solidFill>
              <a:srgbClr val="336600"/>
            </a:solidFill>
            <a:ln>
              <a:solidFill>
                <a:srgbClr val="336600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Sheet6!$T$19:$T$23</c:f>
              <c:strCache>
                <c:ptCount val="5"/>
                <c:pt idx="0">
                  <c:v>Kurnool</c:v>
                </c:pt>
                <c:pt idx="1">
                  <c:v>Anantapuram</c:v>
                </c:pt>
                <c:pt idx="2">
                  <c:v>YSR Kadapa</c:v>
                </c:pt>
                <c:pt idx="3">
                  <c:v>Chittoor</c:v>
                </c:pt>
                <c:pt idx="4">
                  <c:v>Other Districts</c:v>
                </c:pt>
              </c:strCache>
            </c:strRef>
          </c:cat>
          <c:val>
            <c:numRef>
              <c:f>Sheet6!$W$19:$W$23</c:f>
              <c:numCache>
                <c:formatCode>0.000</c:formatCode>
                <c:ptCount val="5"/>
                <c:pt idx="0">
                  <c:v>1.0388105400000001</c:v>
                </c:pt>
                <c:pt idx="1">
                  <c:v>4.2656389999999993</c:v>
                </c:pt>
                <c:pt idx="2">
                  <c:v>0.63066180000000005</c:v>
                </c:pt>
                <c:pt idx="3">
                  <c:v>1.37346934</c:v>
                </c:pt>
                <c:pt idx="4">
                  <c:v>5.2481099999999989E-2</c:v>
                </c:pt>
              </c:numCache>
            </c:numRef>
          </c:val>
        </c:ser>
        <c:ser>
          <c:idx val="0"/>
          <c:order val="1"/>
          <c:tx>
            <c:strRef>
              <c:f>Sheet6!$U$18</c:f>
              <c:strCache>
                <c:ptCount val="1"/>
                <c:pt idx="0">
                  <c:v>Area (Lakh Ha)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Sheet6!$T$19:$T$23</c:f>
              <c:strCache>
                <c:ptCount val="5"/>
                <c:pt idx="0">
                  <c:v>Kurnool</c:v>
                </c:pt>
                <c:pt idx="1">
                  <c:v>Anantapuram</c:v>
                </c:pt>
                <c:pt idx="2">
                  <c:v>YSR Kadapa</c:v>
                </c:pt>
                <c:pt idx="3">
                  <c:v>Chittoor</c:v>
                </c:pt>
                <c:pt idx="4">
                  <c:v>Other Districts</c:v>
                </c:pt>
              </c:strCache>
            </c:strRef>
          </c:cat>
          <c:val>
            <c:numRef>
              <c:f>Sheet6!$U$19:$U$23</c:f>
              <c:numCache>
                <c:formatCode>0.0</c:formatCode>
                <c:ptCount val="5"/>
                <c:pt idx="0">
                  <c:v>1.14659</c:v>
                </c:pt>
                <c:pt idx="1">
                  <c:v>6.0937699999999992</c:v>
                </c:pt>
                <c:pt idx="2">
                  <c:v>0.46784999999999999</c:v>
                </c:pt>
                <c:pt idx="3">
                  <c:v>1.3478600000000001</c:v>
                </c:pt>
                <c:pt idx="4">
                  <c:v>0.2611</c:v>
                </c:pt>
              </c:numCache>
            </c:numRef>
          </c:val>
        </c:ser>
        <c:ser>
          <c:idx val="1"/>
          <c:order val="2"/>
          <c:tx>
            <c:strRef>
              <c:f>Sheet6!$V$18</c:f>
              <c:strCache>
                <c:ptCount val="1"/>
                <c:pt idx="0">
                  <c:v>Yield(Qtls)</c:v>
                </c:pt>
              </c:strCache>
            </c:strRef>
          </c:tx>
          <c:spPr>
            <a:solidFill>
              <a:srgbClr val="3333FF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Sheet6!$T$19:$T$23</c:f>
              <c:strCache>
                <c:ptCount val="5"/>
                <c:pt idx="0">
                  <c:v>Kurnool</c:v>
                </c:pt>
                <c:pt idx="1">
                  <c:v>Anantapuram</c:v>
                </c:pt>
                <c:pt idx="2">
                  <c:v>YSR Kadapa</c:v>
                </c:pt>
                <c:pt idx="3">
                  <c:v>Chittoor</c:v>
                </c:pt>
                <c:pt idx="4">
                  <c:v>Other Districts</c:v>
                </c:pt>
              </c:strCache>
            </c:strRef>
          </c:cat>
          <c:val>
            <c:numRef>
              <c:f>Sheet6!$V$19:$V$23</c:f>
              <c:numCache>
                <c:formatCode>0.00</c:formatCode>
                <c:ptCount val="5"/>
                <c:pt idx="0" formatCode="General">
                  <c:v>9.06</c:v>
                </c:pt>
                <c:pt idx="1">
                  <c:v>7</c:v>
                </c:pt>
                <c:pt idx="2" formatCode="General">
                  <c:v>13.48</c:v>
                </c:pt>
                <c:pt idx="3" formatCode="General">
                  <c:v>10.19</c:v>
                </c:pt>
                <c:pt idx="4">
                  <c:v>2.0099999999999998</c:v>
                </c:pt>
              </c:numCache>
            </c:numRef>
          </c:val>
        </c:ser>
        <c:axId val="62679296"/>
        <c:axId val="62689280"/>
        <c:axId val="62630080"/>
      </c:area3DChart>
      <c:catAx>
        <c:axId val="62679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2689280"/>
        <c:crosses val="autoZero"/>
        <c:auto val="1"/>
        <c:lblAlgn val="ctr"/>
        <c:lblOffset val="100"/>
      </c:catAx>
      <c:valAx>
        <c:axId val="62689280"/>
        <c:scaling>
          <c:orientation val="minMax"/>
        </c:scaling>
        <c:axPos val="l"/>
        <c:majorGridlines/>
        <c:numFmt formatCode="0.000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2679296"/>
        <c:crosses val="autoZero"/>
        <c:crossBetween val="midCat"/>
      </c:valAx>
      <c:serAx>
        <c:axId val="626300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2689280"/>
        <c:crosses val="autoZero"/>
      </c:serAx>
      <c:spPr>
        <a:solidFill>
          <a:schemeClr val="accent2">
            <a:lumMod val="20000"/>
            <a:lumOff val="80000"/>
          </a:schemeClr>
        </a:solidFill>
      </c:spPr>
    </c:plotArea>
    <c:legend>
      <c:legendPos val="b"/>
      <c:layout/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0191904831340526"/>
          <c:y val="8.6371799218877512E-2"/>
          <c:w val="0.86752539613103918"/>
          <c:h val="0.59264715116352085"/>
        </c:manualLayout>
      </c:layout>
      <c:lineChart>
        <c:grouping val="standard"/>
        <c:ser>
          <c:idx val="0"/>
          <c:order val="0"/>
          <c:tx>
            <c:strRef>
              <c:f>Sheet7!$B$19:$C$19</c:f>
              <c:strCache>
                <c:ptCount val="1"/>
                <c:pt idx="0">
                  <c:v>2011-12</c:v>
                </c:pt>
              </c:strCache>
            </c:strRef>
          </c:tx>
          <c:marker>
            <c:symbol val="none"/>
          </c:marker>
          <c:cat>
            <c:multiLvlStrRef>
              <c:f>Sheet7!$D$17:$K$18</c:f>
              <c:multiLvlStrCache>
                <c:ptCount val="8"/>
                <c:lvl>
                  <c:pt idx="0">
                    <c:v>State</c:v>
                  </c:pt>
                  <c:pt idx="1">
                    <c:v>ATP</c:v>
                  </c:pt>
                  <c:pt idx="2">
                    <c:v>State</c:v>
                  </c:pt>
                  <c:pt idx="3">
                    <c:v>ATP</c:v>
                  </c:pt>
                  <c:pt idx="4">
                    <c:v>State</c:v>
                  </c:pt>
                  <c:pt idx="5">
                    <c:v>ATP</c:v>
                  </c:pt>
                  <c:pt idx="6">
                    <c:v>State</c:v>
                  </c:pt>
                  <c:pt idx="7">
                    <c:v>ATP</c:v>
                  </c:pt>
                </c:lvl>
                <c:lvl>
                  <c:pt idx="0">
                    <c:v>Normal</c:v>
                  </c:pt>
                  <c:pt idx="2">
                    <c:v>Actual</c:v>
                  </c:pt>
                  <c:pt idx="4">
                    <c:v>Normal</c:v>
                  </c:pt>
                  <c:pt idx="6">
                    <c:v>Actual</c:v>
                  </c:pt>
                </c:lvl>
              </c:multiLvlStrCache>
            </c:multiLvlStrRef>
          </c:cat>
          <c:val>
            <c:numRef>
              <c:f>Sheet7!$D$19:$K$19</c:f>
              <c:numCache>
                <c:formatCode>General</c:formatCode>
                <c:ptCount val="8"/>
                <c:pt idx="0">
                  <c:v>554</c:v>
                </c:pt>
                <c:pt idx="1">
                  <c:v>338</c:v>
                </c:pt>
                <c:pt idx="2">
                  <c:v>514</c:v>
                </c:pt>
                <c:pt idx="3">
                  <c:v>272</c:v>
                </c:pt>
                <c:pt idx="4">
                  <c:v>298</c:v>
                </c:pt>
                <c:pt idx="5">
                  <c:v>155</c:v>
                </c:pt>
                <c:pt idx="6">
                  <c:v>171</c:v>
                </c:pt>
                <c:pt idx="7">
                  <c:v>119</c:v>
                </c:pt>
              </c:numCache>
            </c:numRef>
          </c:val>
        </c:ser>
        <c:ser>
          <c:idx val="1"/>
          <c:order val="1"/>
          <c:tx>
            <c:strRef>
              <c:f>Sheet7!$B$20:$C$20</c:f>
              <c:strCache>
                <c:ptCount val="1"/>
                <c:pt idx="0">
                  <c:v>2012-13</c:v>
                </c:pt>
              </c:strCache>
            </c:strRef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cat>
            <c:multiLvlStrRef>
              <c:f>Sheet7!$D$17:$K$18</c:f>
              <c:multiLvlStrCache>
                <c:ptCount val="8"/>
                <c:lvl>
                  <c:pt idx="0">
                    <c:v>State</c:v>
                  </c:pt>
                  <c:pt idx="1">
                    <c:v>ATP</c:v>
                  </c:pt>
                  <c:pt idx="2">
                    <c:v>State</c:v>
                  </c:pt>
                  <c:pt idx="3">
                    <c:v>ATP</c:v>
                  </c:pt>
                  <c:pt idx="4">
                    <c:v>State</c:v>
                  </c:pt>
                  <c:pt idx="5">
                    <c:v>ATP</c:v>
                  </c:pt>
                  <c:pt idx="6">
                    <c:v>State</c:v>
                  </c:pt>
                  <c:pt idx="7">
                    <c:v>ATP</c:v>
                  </c:pt>
                </c:lvl>
                <c:lvl>
                  <c:pt idx="0">
                    <c:v>Normal</c:v>
                  </c:pt>
                  <c:pt idx="2">
                    <c:v>Actual</c:v>
                  </c:pt>
                  <c:pt idx="4">
                    <c:v>Normal</c:v>
                  </c:pt>
                  <c:pt idx="6">
                    <c:v>Actual</c:v>
                  </c:pt>
                </c:lvl>
              </c:multiLvlStrCache>
            </c:multiLvlStrRef>
          </c:cat>
          <c:val>
            <c:numRef>
              <c:f>Sheet7!$D$20:$K$20</c:f>
              <c:numCache>
                <c:formatCode>General</c:formatCode>
                <c:ptCount val="8"/>
                <c:pt idx="0">
                  <c:v>554</c:v>
                </c:pt>
                <c:pt idx="1">
                  <c:v>338</c:v>
                </c:pt>
                <c:pt idx="2">
                  <c:v>598</c:v>
                </c:pt>
                <c:pt idx="3">
                  <c:v>276</c:v>
                </c:pt>
                <c:pt idx="4">
                  <c:v>298</c:v>
                </c:pt>
                <c:pt idx="5">
                  <c:v>155</c:v>
                </c:pt>
                <c:pt idx="6">
                  <c:v>365</c:v>
                </c:pt>
                <c:pt idx="7">
                  <c:v>135</c:v>
                </c:pt>
              </c:numCache>
            </c:numRef>
          </c:val>
        </c:ser>
        <c:ser>
          <c:idx val="3"/>
          <c:order val="3"/>
          <c:tx>
            <c:strRef>
              <c:f>Sheet7!$B$22:$C$22</c:f>
              <c:strCache>
                <c:ptCount val="1"/>
                <c:pt idx="0">
                  <c:v>2014-15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multiLvlStrRef>
              <c:f>Sheet7!$D$17:$K$18</c:f>
              <c:multiLvlStrCache>
                <c:ptCount val="8"/>
                <c:lvl>
                  <c:pt idx="0">
                    <c:v>State</c:v>
                  </c:pt>
                  <c:pt idx="1">
                    <c:v>ATP</c:v>
                  </c:pt>
                  <c:pt idx="2">
                    <c:v>State</c:v>
                  </c:pt>
                  <c:pt idx="3">
                    <c:v>ATP</c:v>
                  </c:pt>
                  <c:pt idx="4">
                    <c:v>State</c:v>
                  </c:pt>
                  <c:pt idx="5">
                    <c:v>ATP</c:v>
                  </c:pt>
                  <c:pt idx="6">
                    <c:v>State</c:v>
                  </c:pt>
                  <c:pt idx="7">
                    <c:v>ATP</c:v>
                  </c:pt>
                </c:lvl>
                <c:lvl>
                  <c:pt idx="0">
                    <c:v>Normal</c:v>
                  </c:pt>
                  <c:pt idx="2">
                    <c:v>Actual</c:v>
                  </c:pt>
                  <c:pt idx="4">
                    <c:v>Normal</c:v>
                  </c:pt>
                  <c:pt idx="6">
                    <c:v>Actual</c:v>
                  </c:pt>
                </c:lvl>
              </c:multiLvlStrCache>
            </c:multiLvlStrRef>
          </c:cat>
          <c:val>
            <c:numRef>
              <c:f>Sheet7!$D$22:$K$22</c:f>
              <c:numCache>
                <c:formatCode>General</c:formatCode>
                <c:ptCount val="8"/>
                <c:pt idx="0">
                  <c:v>554</c:v>
                </c:pt>
                <c:pt idx="1">
                  <c:v>338</c:v>
                </c:pt>
                <c:pt idx="2">
                  <c:v>376</c:v>
                </c:pt>
                <c:pt idx="3">
                  <c:v>170</c:v>
                </c:pt>
                <c:pt idx="4">
                  <c:v>296</c:v>
                </c:pt>
                <c:pt idx="5">
                  <c:v>155</c:v>
                </c:pt>
                <c:pt idx="6">
                  <c:v>179</c:v>
                </c:pt>
                <c:pt idx="7">
                  <c:v>101</c:v>
                </c:pt>
              </c:numCache>
            </c:numRef>
          </c:val>
        </c:ser>
        <c:ser>
          <c:idx val="4"/>
          <c:order val="4"/>
          <c:tx>
            <c:strRef>
              <c:f>Sheet7!$B$23:$C$23</c:f>
              <c:strCache>
                <c:ptCount val="1"/>
                <c:pt idx="0">
                  <c:v>2015-16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multiLvlStrRef>
              <c:f>Sheet7!$D$17:$K$18</c:f>
              <c:multiLvlStrCache>
                <c:ptCount val="8"/>
                <c:lvl>
                  <c:pt idx="0">
                    <c:v>State</c:v>
                  </c:pt>
                  <c:pt idx="1">
                    <c:v>ATP</c:v>
                  </c:pt>
                  <c:pt idx="2">
                    <c:v>State</c:v>
                  </c:pt>
                  <c:pt idx="3">
                    <c:v>ATP</c:v>
                  </c:pt>
                  <c:pt idx="4">
                    <c:v>State</c:v>
                  </c:pt>
                  <c:pt idx="5">
                    <c:v>ATP</c:v>
                  </c:pt>
                  <c:pt idx="6">
                    <c:v>State</c:v>
                  </c:pt>
                  <c:pt idx="7">
                    <c:v>ATP</c:v>
                  </c:pt>
                </c:lvl>
                <c:lvl>
                  <c:pt idx="0">
                    <c:v>Normal</c:v>
                  </c:pt>
                  <c:pt idx="2">
                    <c:v>Actual</c:v>
                  </c:pt>
                  <c:pt idx="4">
                    <c:v>Normal</c:v>
                  </c:pt>
                  <c:pt idx="6">
                    <c:v>Actual</c:v>
                  </c:pt>
                </c:lvl>
              </c:multiLvlStrCache>
            </c:multiLvlStrRef>
          </c:cat>
          <c:val>
            <c:numRef>
              <c:f>Sheet7!$D$23:$K$23</c:f>
              <c:numCache>
                <c:formatCode>General</c:formatCode>
                <c:ptCount val="8"/>
                <c:pt idx="0">
                  <c:v>556</c:v>
                </c:pt>
                <c:pt idx="1">
                  <c:v>338</c:v>
                </c:pt>
                <c:pt idx="2">
                  <c:v>522</c:v>
                </c:pt>
                <c:pt idx="3">
                  <c:v>320</c:v>
                </c:pt>
                <c:pt idx="4">
                  <c:v>296</c:v>
                </c:pt>
                <c:pt idx="5">
                  <c:v>155</c:v>
                </c:pt>
                <c:pt idx="6">
                  <c:v>288</c:v>
                </c:pt>
                <c:pt idx="7">
                  <c:v>195</c:v>
                </c:pt>
              </c:numCache>
            </c:numRef>
          </c:val>
        </c:ser>
        <c:ser>
          <c:idx val="5"/>
          <c:order val="5"/>
          <c:tx>
            <c:strRef>
              <c:f>Sheet7!$B$24:$C$24</c:f>
              <c:strCache>
                <c:ptCount val="1"/>
                <c:pt idx="0">
                  <c:v>2016-17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cat>
            <c:multiLvlStrRef>
              <c:f>Sheet7!$D$17:$K$18</c:f>
              <c:multiLvlStrCache>
                <c:ptCount val="8"/>
                <c:lvl>
                  <c:pt idx="0">
                    <c:v>State</c:v>
                  </c:pt>
                  <c:pt idx="1">
                    <c:v>ATP</c:v>
                  </c:pt>
                  <c:pt idx="2">
                    <c:v>State</c:v>
                  </c:pt>
                  <c:pt idx="3">
                    <c:v>ATP</c:v>
                  </c:pt>
                  <c:pt idx="4">
                    <c:v>State</c:v>
                  </c:pt>
                  <c:pt idx="5">
                    <c:v>ATP</c:v>
                  </c:pt>
                  <c:pt idx="6">
                    <c:v>State</c:v>
                  </c:pt>
                  <c:pt idx="7">
                    <c:v>ATP</c:v>
                  </c:pt>
                </c:lvl>
                <c:lvl>
                  <c:pt idx="0">
                    <c:v>Normal</c:v>
                  </c:pt>
                  <c:pt idx="2">
                    <c:v>Actual</c:v>
                  </c:pt>
                  <c:pt idx="4">
                    <c:v>Normal</c:v>
                  </c:pt>
                  <c:pt idx="6">
                    <c:v>Actual</c:v>
                  </c:pt>
                </c:lvl>
              </c:multiLvlStrCache>
            </c:multiLvlStrRef>
          </c:cat>
          <c:val>
            <c:numRef>
              <c:f>Sheet7!$D$24:$K$24</c:f>
              <c:numCache>
                <c:formatCode>General</c:formatCode>
                <c:ptCount val="8"/>
                <c:pt idx="0">
                  <c:v>556</c:v>
                </c:pt>
                <c:pt idx="1">
                  <c:v>338</c:v>
                </c:pt>
                <c:pt idx="2">
                  <c:v>533.79999999999995</c:v>
                </c:pt>
                <c:pt idx="3">
                  <c:v>257</c:v>
                </c:pt>
              </c:numCache>
            </c:numRef>
          </c:val>
        </c:ser>
        <c:marker val="1"/>
        <c:axId val="62045568"/>
        <c:axId val="62126720"/>
      </c:lineChart>
      <c:lineChart>
        <c:grouping val="standard"/>
        <c:ser>
          <c:idx val="2"/>
          <c:order val="2"/>
          <c:tx>
            <c:strRef>
              <c:f>Sheet7!$B$21:$C$21</c:f>
              <c:strCache>
                <c:ptCount val="1"/>
                <c:pt idx="0">
                  <c:v>2013-14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multiLvlStrRef>
              <c:f>Sheet7!$D$17:$K$18</c:f>
              <c:multiLvlStrCache>
                <c:ptCount val="8"/>
                <c:lvl>
                  <c:pt idx="0">
                    <c:v>State</c:v>
                  </c:pt>
                  <c:pt idx="1">
                    <c:v>ATP</c:v>
                  </c:pt>
                  <c:pt idx="2">
                    <c:v>State</c:v>
                  </c:pt>
                  <c:pt idx="3">
                    <c:v>ATP</c:v>
                  </c:pt>
                  <c:pt idx="4">
                    <c:v>State</c:v>
                  </c:pt>
                  <c:pt idx="5">
                    <c:v>ATP</c:v>
                  </c:pt>
                  <c:pt idx="6">
                    <c:v>State</c:v>
                  </c:pt>
                  <c:pt idx="7">
                    <c:v>ATP</c:v>
                  </c:pt>
                </c:lvl>
                <c:lvl>
                  <c:pt idx="0">
                    <c:v>Normal</c:v>
                  </c:pt>
                  <c:pt idx="2">
                    <c:v>Actual</c:v>
                  </c:pt>
                  <c:pt idx="4">
                    <c:v>Normal</c:v>
                  </c:pt>
                  <c:pt idx="6">
                    <c:v>Actual</c:v>
                  </c:pt>
                </c:lvl>
              </c:multiLvlStrCache>
            </c:multiLvlStrRef>
          </c:cat>
          <c:val>
            <c:numRef>
              <c:f>Sheet7!$D$21:$K$21</c:f>
              <c:numCache>
                <c:formatCode>General</c:formatCode>
                <c:ptCount val="8"/>
                <c:pt idx="0">
                  <c:v>554</c:v>
                </c:pt>
                <c:pt idx="1">
                  <c:v>338</c:v>
                </c:pt>
                <c:pt idx="2">
                  <c:v>514</c:v>
                </c:pt>
                <c:pt idx="3">
                  <c:v>354</c:v>
                </c:pt>
                <c:pt idx="4">
                  <c:v>298</c:v>
                </c:pt>
                <c:pt idx="5">
                  <c:v>155</c:v>
                </c:pt>
                <c:pt idx="6">
                  <c:v>360</c:v>
                </c:pt>
                <c:pt idx="7">
                  <c:v>96</c:v>
                </c:pt>
              </c:numCache>
            </c:numRef>
          </c:val>
        </c:ser>
        <c:marker val="1"/>
        <c:axId val="62449920"/>
        <c:axId val="62448000"/>
      </c:lineChart>
      <c:catAx>
        <c:axId val="620455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2126720"/>
        <c:crosses val="autoZero"/>
        <c:auto val="1"/>
        <c:lblAlgn val="ctr"/>
        <c:lblOffset val="100"/>
      </c:catAx>
      <c:valAx>
        <c:axId val="62126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Rain fall (mm)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045568"/>
        <c:crosses val="autoZero"/>
        <c:crossBetween val="between"/>
      </c:valAx>
      <c:valAx>
        <c:axId val="62448000"/>
        <c:scaling>
          <c:orientation val="minMax"/>
        </c:scaling>
        <c:delete val="1"/>
        <c:axPos val="r"/>
        <c:numFmt formatCode="General" sourceLinked="1"/>
        <c:tickLblPos val="nextTo"/>
        <c:crossAx val="62449920"/>
        <c:crosses val="max"/>
        <c:crossBetween val="between"/>
      </c:valAx>
      <c:catAx>
        <c:axId val="62449920"/>
        <c:scaling>
          <c:orientation val="minMax"/>
        </c:scaling>
        <c:delete val="1"/>
        <c:axPos val="b"/>
        <c:tickLblPos val="nextTo"/>
        <c:crossAx val="62448000"/>
        <c:crosses val="autoZero"/>
        <c:auto val="1"/>
        <c:lblAlgn val="ctr"/>
        <c:lblOffset val="100"/>
      </c:catAx>
      <c:spPr>
        <a:solidFill>
          <a:schemeClr val="accent5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2.718044619422573E-2"/>
          <c:y val="0.92317644953471723"/>
          <c:w val="0.96261422183338197"/>
          <c:h val="5.7684721228028313E-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100" b="1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sideWall>
      <c:spPr>
        <a:solidFill>
          <a:schemeClr val="accent3">
            <a:lumMod val="20000"/>
            <a:lumOff val="80000"/>
          </a:schemeClr>
        </a:solidFill>
      </c:spPr>
    </c:sideWall>
    <c:backWall>
      <c:spPr>
        <a:solidFill>
          <a:schemeClr val="accent3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Sheet6!$G$7</c:f>
              <c:strCache>
                <c:ptCount val="1"/>
                <c:pt idx="0">
                  <c:v>2012-13</c:v>
                </c:pt>
              </c:strCache>
            </c:strRef>
          </c:tx>
          <c:cat>
            <c:multiLvlStrRef>
              <c:f>Sheet6!$H$5:$P$6</c:f>
              <c:multiLvlStrCache>
                <c:ptCount val="9"/>
                <c:lvl>
                  <c:pt idx="0">
                    <c:v>KHARIF</c:v>
                  </c:pt>
                  <c:pt idx="1">
                    <c:v>RABI</c:v>
                  </c:pt>
                  <c:pt idx="2">
                    <c:v>TOTAL</c:v>
                  </c:pt>
                  <c:pt idx="3">
                    <c:v>KHARIF</c:v>
                  </c:pt>
                  <c:pt idx="4">
                    <c:v>RABI</c:v>
                  </c:pt>
                  <c:pt idx="5">
                    <c:v>Total</c:v>
                  </c:pt>
                  <c:pt idx="6">
                    <c:v>KHARIF</c:v>
                  </c:pt>
                  <c:pt idx="7">
                    <c:v>RABI</c:v>
                  </c:pt>
                  <c:pt idx="8">
                    <c:v>TOTAL</c:v>
                  </c:pt>
                </c:lvl>
                <c:lvl>
                  <c:pt idx="0">
                    <c:v> AREA ( Lakhs Ha)</c:v>
                  </c:pt>
                  <c:pt idx="3">
                    <c:v> YIELD ( Qtls)</c:v>
                  </c:pt>
                  <c:pt idx="6">
                    <c:v>PRODUCTION (MT)</c:v>
                  </c:pt>
                </c:lvl>
              </c:multiLvlStrCache>
            </c:multiLvlStrRef>
          </c:cat>
          <c:val>
            <c:numRef>
              <c:f>Sheet6!$H$7:$P$7</c:f>
              <c:numCache>
                <c:formatCode>General</c:formatCode>
                <c:ptCount val="9"/>
                <c:pt idx="0">
                  <c:v>10.45</c:v>
                </c:pt>
                <c:pt idx="1">
                  <c:v>1.1399999999999999</c:v>
                </c:pt>
                <c:pt idx="2">
                  <c:v>11.59</c:v>
                </c:pt>
                <c:pt idx="3">
                  <c:v>5.18</c:v>
                </c:pt>
                <c:pt idx="4">
                  <c:v>20.79</c:v>
                </c:pt>
                <c:pt idx="5">
                  <c:v>6.71</c:v>
                </c:pt>
                <c:pt idx="6">
                  <c:v>5.41</c:v>
                </c:pt>
                <c:pt idx="7">
                  <c:v>2.37</c:v>
                </c:pt>
                <c:pt idx="8">
                  <c:v>7.78</c:v>
                </c:pt>
              </c:numCache>
            </c:numRef>
          </c:val>
        </c:ser>
        <c:ser>
          <c:idx val="1"/>
          <c:order val="1"/>
          <c:tx>
            <c:strRef>
              <c:f>Sheet6!$G$8</c:f>
              <c:strCache>
                <c:ptCount val="1"/>
                <c:pt idx="0">
                  <c:v>2013-14</c:v>
                </c:pt>
              </c:strCache>
            </c:strRef>
          </c:tx>
          <c:cat>
            <c:multiLvlStrRef>
              <c:f>Sheet6!$H$5:$P$6</c:f>
              <c:multiLvlStrCache>
                <c:ptCount val="9"/>
                <c:lvl>
                  <c:pt idx="0">
                    <c:v>KHARIF</c:v>
                  </c:pt>
                  <c:pt idx="1">
                    <c:v>RABI</c:v>
                  </c:pt>
                  <c:pt idx="2">
                    <c:v>TOTAL</c:v>
                  </c:pt>
                  <c:pt idx="3">
                    <c:v>KHARIF</c:v>
                  </c:pt>
                  <c:pt idx="4">
                    <c:v>RABI</c:v>
                  </c:pt>
                  <c:pt idx="5">
                    <c:v>Total</c:v>
                  </c:pt>
                  <c:pt idx="6">
                    <c:v>KHARIF</c:v>
                  </c:pt>
                  <c:pt idx="7">
                    <c:v>RABI</c:v>
                  </c:pt>
                  <c:pt idx="8">
                    <c:v>TOTAL</c:v>
                  </c:pt>
                </c:lvl>
                <c:lvl>
                  <c:pt idx="0">
                    <c:v> AREA ( Lakhs Ha)</c:v>
                  </c:pt>
                  <c:pt idx="3">
                    <c:v> YIELD ( Qtls)</c:v>
                  </c:pt>
                  <c:pt idx="6">
                    <c:v>PRODUCTION (MT)</c:v>
                  </c:pt>
                </c:lvl>
              </c:multiLvlStrCache>
            </c:multiLvlStrRef>
          </c:cat>
          <c:val>
            <c:numRef>
              <c:f>Sheet6!$H$8:$P$8</c:f>
              <c:numCache>
                <c:formatCode>General</c:formatCode>
                <c:ptCount val="9"/>
                <c:pt idx="0">
                  <c:v>10.86</c:v>
                </c:pt>
                <c:pt idx="1">
                  <c:v>0.9</c:v>
                </c:pt>
                <c:pt idx="2">
                  <c:v>11.76</c:v>
                </c:pt>
                <c:pt idx="3">
                  <c:v>6.27</c:v>
                </c:pt>
                <c:pt idx="4">
                  <c:v>22.18</c:v>
                </c:pt>
                <c:pt idx="5">
                  <c:v>7.49</c:v>
                </c:pt>
                <c:pt idx="6">
                  <c:v>6.81</c:v>
                </c:pt>
                <c:pt idx="7" formatCode="0.0">
                  <c:v>2</c:v>
                </c:pt>
                <c:pt idx="8">
                  <c:v>8.8099999999999987</c:v>
                </c:pt>
              </c:numCache>
            </c:numRef>
          </c:val>
        </c:ser>
        <c:ser>
          <c:idx val="2"/>
          <c:order val="2"/>
          <c:tx>
            <c:strRef>
              <c:f>Sheet6!$G$9</c:f>
              <c:strCache>
                <c:ptCount val="1"/>
                <c:pt idx="0">
                  <c:v>2014-15</c:v>
                </c:pt>
              </c:strCache>
            </c:strRef>
          </c:tx>
          <c:cat>
            <c:multiLvlStrRef>
              <c:f>Sheet6!$H$5:$P$6</c:f>
              <c:multiLvlStrCache>
                <c:ptCount val="9"/>
                <c:lvl>
                  <c:pt idx="0">
                    <c:v>KHARIF</c:v>
                  </c:pt>
                  <c:pt idx="1">
                    <c:v>RABI</c:v>
                  </c:pt>
                  <c:pt idx="2">
                    <c:v>TOTAL</c:v>
                  </c:pt>
                  <c:pt idx="3">
                    <c:v>KHARIF</c:v>
                  </c:pt>
                  <c:pt idx="4">
                    <c:v>RABI</c:v>
                  </c:pt>
                  <c:pt idx="5">
                    <c:v>Total</c:v>
                  </c:pt>
                  <c:pt idx="6">
                    <c:v>KHARIF</c:v>
                  </c:pt>
                  <c:pt idx="7">
                    <c:v>RABI</c:v>
                  </c:pt>
                  <c:pt idx="8">
                    <c:v>TOTAL</c:v>
                  </c:pt>
                </c:lvl>
                <c:lvl>
                  <c:pt idx="0">
                    <c:v> AREA ( Lakhs Ha)</c:v>
                  </c:pt>
                  <c:pt idx="3">
                    <c:v> YIELD ( Qtls)</c:v>
                  </c:pt>
                  <c:pt idx="6">
                    <c:v>PRODUCTION (MT)</c:v>
                  </c:pt>
                </c:lvl>
              </c:multiLvlStrCache>
            </c:multiLvlStrRef>
          </c:cat>
          <c:val>
            <c:numRef>
              <c:f>Sheet6!$H$9:$P$9</c:f>
              <c:numCache>
                <c:formatCode>General</c:formatCode>
                <c:ptCount val="9"/>
                <c:pt idx="0">
                  <c:v>8.0399999999999991</c:v>
                </c:pt>
                <c:pt idx="1">
                  <c:v>0.7</c:v>
                </c:pt>
                <c:pt idx="2">
                  <c:v>8.7399999999999984</c:v>
                </c:pt>
                <c:pt idx="3">
                  <c:v>4.0999999999999996</c:v>
                </c:pt>
                <c:pt idx="4">
                  <c:v>23.25</c:v>
                </c:pt>
                <c:pt idx="5">
                  <c:v>5.64</c:v>
                </c:pt>
                <c:pt idx="6">
                  <c:v>3.3</c:v>
                </c:pt>
                <c:pt idx="7">
                  <c:v>1.63</c:v>
                </c:pt>
                <c:pt idx="8">
                  <c:v>4.93</c:v>
                </c:pt>
              </c:numCache>
            </c:numRef>
          </c:val>
        </c:ser>
        <c:ser>
          <c:idx val="3"/>
          <c:order val="3"/>
          <c:tx>
            <c:strRef>
              <c:f>Sheet6!$G$10</c:f>
              <c:strCache>
                <c:ptCount val="1"/>
                <c:pt idx="0">
                  <c:v>2015-16</c:v>
                </c:pt>
              </c:strCache>
            </c:strRef>
          </c:tx>
          <c:cat>
            <c:multiLvlStrRef>
              <c:f>Sheet6!$H$5:$P$6</c:f>
              <c:multiLvlStrCache>
                <c:ptCount val="9"/>
                <c:lvl>
                  <c:pt idx="0">
                    <c:v>KHARIF</c:v>
                  </c:pt>
                  <c:pt idx="1">
                    <c:v>RABI</c:v>
                  </c:pt>
                  <c:pt idx="2">
                    <c:v>TOTAL</c:v>
                  </c:pt>
                  <c:pt idx="3">
                    <c:v>KHARIF</c:v>
                  </c:pt>
                  <c:pt idx="4">
                    <c:v>RABI</c:v>
                  </c:pt>
                  <c:pt idx="5">
                    <c:v>Total</c:v>
                  </c:pt>
                  <c:pt idx="6">
                    <c:v>KHARIF</c:v>
                  </c:pt>
                  <c:pt idx="7">
                    <c:v>RABI</c:v>
                  </c:pt>
                  <c:pt idx="8">
                    <c:v>TOTAL</c:v>
                  </c:pt>
                </c:lvl>
                <c:lvl>
                  <c:pt idx="0">
                    <c:v> AREA ( Lakhs Ha)</c:v>
                  </c:pt>
                  <c:pt idx="3">
                    <c:v> YIELD ( Qtls)</c:v>
                  </c:pt>
                  <c:pt idx="6">
                    <c:v>PRODUCTION (MT)</c:v>
                  </c:pt>
                </c:lvl>
              </c:multiLvlStrCache>
            </c:multiLvlStrRef>
          </c:cat>
          <c:val>
            <c:numRef>
              <c:f>Sheet6!$H$10:$P$10</c:f>
              <c:numCache>
                <c:formatCode>General</c:formatCode>
                <c:ptCount val="9"/>
                <c:pt idx="0">
                  <c:v>6.82</c:v>
                </c:pt>
                <c:pt idx="1">
                  <c:v>0.93</c:v>
                </c:pt>
                <c:pt idx="2">
                  <c:v>7.75</c:v>
                </c:pt>
                <c:pt idx="3">
                  <c:v>8.76</c:v>
                </c:pt>
                <c:pt idx="4">
                  <c:v>22.14</c:v>
                </c:pt>
                <c:pt idx="5">
                  <c:v>10.37</c:v>
                </c:pt>
                <c:pt idx="6">
                  <c:v>5.97</c:v>
                </c:pt>
                <c:pt idx="7">
                  <c:v>2.06</c:v>
                </c:pt>
                <c:pt idx="8">
                  <c:v>8.0299999999999994</c:v>
                </c:pt>
              </c:numCache>
            </c:numRef>
          </c:val>
        </c:ser>
        <c:ser>
          <c:idx val="4"/>
          <c:order val="4"/>
          <c:tx>
            <c:strRef>
              <c:f>Sheet6!$G$11</c:f>
              <c:strCache>
                <c:ptCount val="1"/>
                <c:pt idx="0">
                  <c:v>2016-17</c:v>
                </c:pt>
              </c:strCache>
            </c:strRef>
          </c:tx>
          <c:cat>
            <c:multiLvlStrRef>
              <c:f>Sheet6!$H$5:$P$6</c:f>
              <c:multiLvlStrCache>
                <c:ptCount val="9"/>
                <c:lvl>
                  <c:pt idx="0">
                    <c:v>KHARIF</c:v>
                  </c:pt>
                  <c:pt idx="1">
                    <c:v>RABI</c:v>
                  </c:pt>
                  <c:pt idx="2">
                    <c:v>TOTAL</c:v>
                  </c:pt>
                  <c:pt idx="3">
                    <c:v>KHARIF</c:v>
                  </c:pt>
                  <c:pt idx="4">
                    <c:v>RABI</c:v>
                  </c:pt>
                  <c:pt idx="5">
                    <c:v>Total</c:v>
                  </c:pt>
                  <c:pt idx="6">
                    <c:v>KHARIF</c:v>
                  </c:pt>
                  <c:pt idx="7">
                    <c:v>RABI</c:v>
                  </c:pt>
                  <c:pt idx="8">
                    <c:v>TOTAL</c:v>
                  </c:pt>
                </c:lvl>
                <c:lvl>
                  <c:pt idx="0">
                    <c:v> AREA ( Lakhs Ha)</c:v>
                  </c:pt>
                  <c:pt idx="3">
                    <c:v> YIELD ( Qtls)</c:v>
                  </c:pt>
                  <c:pt idx="6">
                    <c:v>PRODUCTION (MT)</c:v>
                  </c:pt>
                </c:lvl>
              </c:multiLvlStrCache>
            </c:multiLvlStrRef>
          </c:cat>
          <c:val>
            <c:numRef>
              <c:f>Sheet6!$H$11:$P$11</c:f>
              <c:numCache>
                <c:formatCode>General</c:formatCode>
                <c:ptCount val="9"/>
                <c:pt idx="0">
                  <c:v>9.31</c:v>
                </c:pt>
                <c:pt idx="1">
                  <c:v>0.92</c:v>
                </c:pt>
                <c:pt idx="2">
                  <c:v>10.23</c:v>
                </c:pt>
                <c:pt idx="3">
                  <c:v>8.5399999999999991</c:v>
                </c:pt>
                <c:pt idx="4">
                  <c:v>22.14</c:v>
                </c:pt>
                <c:pt idx="5">
                  <c:v>9.7799999999999994</c:v>
                </c:pt>
                <c:pt idx="6">
                  <c:v>7.96</c:v>
                </c:pt>
                <c:pt idx="7">
                  <c:v>2.04</c:v>
                </c:pt>
                <c:pt idx="8" formatCode="0.0">
                  <c:v>10</c:v>
                </c:pt>
              </c:numCache>
            </c:numRef>
          </c:val>
        </c:ser>
        <c:shape val="cylinder"/>
        <c:axId val="59397632"/>
        <c:axId val="59399168"/>
        <c:axId val="0"/>
      </c:bar3DChart>
      <c:catAx>
        <c:axId val="59397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9399168"/>
        <c:crosses val="autoZero"/>
        <c:auto val="1"/>
        <c:lblAlgn val="ctr"/>
        <c:lblOffset val="100"/>
      </c:catAx>
      <c:valAx>
        <c:axId val="593991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93976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</cdr:y>
    </cdr:from>
    <cdr:to>
      <cdr:x>0.89584</cdr:x>
      <cdr:y>0.08373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-1066800"/>
          <a:ext cx="6000777" cy="421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ckground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486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ackground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ackground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/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CAF63C-DDC1-40DC-9691-55A59BB5A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6241" y="119390"/>
            <a:ext cx="8210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1430">
                  <a:solidFill>
                    <a:srgbClr val="0066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3200" b="1" dirty="0">
              <a:ln w="11430">
                <a:solidFill>
                  <a:srgbClr val="006600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F:\presentaion C&amp;DA\gov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8600"/>
            <a:ext cx="609600" cy="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ept of Agri  Govt. of AP Logo.t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"/>
            <a:ext cx="762000" cy="83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667000" y="4198203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DEPARTMENT OF AGRICULTURE</a:t>
            </a:r>
          </a:p>
          <a:p>
            <a:pPr algn="ctr">
              <a:defRPr/>
            </a:pPr>
            <a:r>
              <a:rPr lang="en-US" sz="2400" b="1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ANDHRA PRADESH</a:t>
            </a:r>
            <a:endParaRPr lang="en-US" sz="28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2099" y="858258"/>
            <a:ext cx="70485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 Executive Meeting on NMOOP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(25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October, 2016)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Groundnut and Progress of MM-I in A.P.</a:t>
            </a:r>
            <a:endParaRPr lang="en-US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6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Field visit of Dr M. </a:t>
            </a:r>
            <a:r>
              <a:rPr lang="en-US" sz="3200" b="1" dirty="0" err="1" smtClean="0">
                <a:solidFill>
                  <a:srgbClr val="FF0000"/>
                </a:solidFill>
              </a:rPr>
              <a:t>Dutta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National Consultant (Oil seeds) on 22-09-2016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USER\Downloads\20160920_094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562643"/>
            <a:ext cx="4953000" cy="3086100"/>
          </a:xfrm>
          <a:prstGeom prst="rect">
            <a:avLst/>
          </a:prstGeom>
          <a:noFill/>
        </p:spPr>
      </p:pic>
      <p:pic>
        <p:nvPicPr>
          <p:cNvPr id="7" name="Picture 2" descr="C:\Users\USER\Downloads\20160920_1229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977766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372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DROUGHT PROOFING MEASURES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609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7848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Panta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Sanjeevani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farm ponds for dry spell mitigation.</a:t>
            </a:r>
          </a:p>
          <a:p>
            <a:pPr algn="just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Moisture Conservation Furrows: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Cover 1.30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lakh ha in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roundnut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Redgram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Cotton,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Blackgram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Maize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etc.,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rainfed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areas.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Ploughing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break hard pan in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soils and conserve more of rain water during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monsoon deep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ploughing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sub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soilers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being promoted in 65,000 ha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Contingency Plan: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Work shop conducted in coordination with CRIDA and ANGRAU scientists.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District wise contingency plan prepared.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Ground Water Collectivization: 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Collectivization of ground water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through </a:t>
            </a: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linking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bore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wells, sharing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the water amongst the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farmers.</a:t>
            </a: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Imposing 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excavation of new bore wells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technology is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adopted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1000 ha in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Ananthapur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district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each in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Chittoor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Kurnool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districts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6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Providing protective irrigation</a:t>
            </a:r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5122" name="Picture 2" descr="C:\Users\USER\Desktop\Photos\IMG-20160912-WA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4724400" cy="2528888"/>
          </a:xfrm>
          <a:prstGeom prst="rect">
            <a:avLst/>
          </a:prstGeom>
          <a:noFill/>
        </p:spPr>
      </p:pic>
      <p:pic>
        <p:nvPicPr>
          <p:cNvPr id="5123" name="Picture 3" descr="C:\Users\USER\Desktop\Photos\IMG-20160912-WA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39230" y="1676400"/>
            <a:ext cx="3055024" cy="4800600"/>
          </a:xfrm>
          <a:prstGeom prst="rect">
            <a:avLst/>
          </a:prstGeom>
          <a:noFill/>
        </p:spPr>
      </p:pic>
      <p:pic>
        <p:nvPicPr>
          <p:cNvPr id="5124" name="Picture 4" descr="C:\Users\USER\Desktop\Photos\IMG-20160911-WA0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67200"/>
            <a:ext cx="4724400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53000" y="1295400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Rain gun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191000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Tank irrigation with bullocks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2" descr="C:\Users\USER\Downloads\20130915_093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2743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dirty="0" smtClean="0">
                <a:solidFill>
                  <a:srgbClr val="FFC000"/>
                </a:solidFill>
                <a:latin typeface="Cambria" pitchFamily="18" charset="0"/>
              </a:rPr>
              <a:t>THANK YOU</a:t>
            </a:r>
            <a:endParaRPr lang="en-US" sz="9600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4" name="Slide Number Placeholder 4"/>
          <p:cNvSpPr>
            <a:spLocks noChangeArrowheads="1"/>
          </p:cNvSpPr>
          <p:nvPr/>
        </p:nvSpPr>
        <p:spPr bwMode="auto">
          <a:xfrm>
            <a:off x="8721725" y="6492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A51599F-4F4C-4E25-AB70-A86D18B938AE}" type="slidenum">
              <a:rPr lang="en-US" sz="1400" b="1">
                <a:solidFill>
                  <a:srgbClr val="FF0000"/>
                </a:solidFill>
                <a:sym typeface="Arial" pitchFamily="34" charset="0"/>
              </a:rPr>
              <a:pPr algn="ctr"/>
              <a:t>2</a:t>
            </a:fld>
            <a:endParaRPr lang="en-US" sz="1400" b="1">
              <a:solidFill>
                <a:srgbClr val="FF0000"/>
              </a:solidFill>
              <a:sym typeface="Arial" pitchFamily="34" charset="0"/>
            </a:endParaRP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645818" y="237119"/>
            <a:ext cx="7583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Arial" pitchFamily="34" charset="0"/>
              </a:rPr>
              <a:t>			 	.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311C9E9-4E28-45AC-A0B3-58DC4CE3C19D}" type="datetime1">
              <a:rPr lang="en-US" sz="1200">
                <a:solidFill>
                  <a:srgbClr val="898989"/>
                </a:solidFill>
              </a:rPr>
              <a:pPr/>
              <a:t>10/24/2016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717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MONTH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WISE RAINFALL (in mm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June- Oct, 2016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1550392"/>
              </p:ext>
            </p:extLst>
          </p:nvPr>
        </p:nvGraphicFramePr>
        <p:xfrm>
          <a:off x="152401" y="685800"/>
          <a:ext cx="8797924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195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Major </a:t>
            </a:r>
            <a:r>
              <a:rPr lang="en-US" sz="3200" b="1" dirty="0" smtClean="0">
                <a:solidFill>
                  <a:srgbClr val="FF0000"/>
                </a:solidFill>
              </a:rPr>
              <a:t>oil seed crops in AP (season wise AYP)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86800" cy="544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Area, Yield and Production of Groundnut in major districts of 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3A9B2-ADE8-40FC-8312-57F039FF181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43001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hart 6"/>
          <p:cNvGraphicFramePr>
            <a:graphicFrameLocks/>
          </p:cNvGraphicFramePr>
          <p:nvPr/>
        </p:nvGraphicFramePr>
        <p:xfrm>
          <a:off x="1090613" y="273050"/>
          <a:ext cx="8178800" cy="3740150"/>
        </p:xfrm>
        <a:graphic>
          <a:graphicData uri="http://schemas.openxmlformats.org/presentationml/2006/ole">
            <p:oleObj spid="_x0000_s1026" name="Chart" r:id="rId3" imgW="8181541" imgH="3737172" progId="Excel.Sheet.8">
              <p:embed/>
            </p:oleObj>
          </a:graphicData>
        </a:graphic>
      </p:graphicFrame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0" y="0"/>
            <a:ext cx="93726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  <a:cs typeface="Arial" charset="0"/>
              </a:rPr>
              <a:t>Groundnut Productivity  in AP and other  Major States compared to All India 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8382000" y="541338"/>
            <a:ext cx="760413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C00000"/>
                </a:solidFill>
                <a:cs typeface="Arial" charset="0"/>
              </a:rPr>
              <a:t>Kgs/ ha</a:t>
            </a:r>
            <a:endParaRPr lang="en-US" b="1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124200" y="1216025"/>
            <a:ext cx="1409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C00000"/>
                </a:solidFill>
                <a:cs typeface="Arial" charset="0"/>
              </a:rPr>
              <a:t>III rank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3505200" y="2981325"/>
            <a:ext cx="1155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C00000"/>
                </a:solidFill>
                <a:cs typeface="Arial" charset="0"/>
              </a:rPr>
              <a:t>XV rank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3124200" y="2133600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6600"/>
                </a:solidFill>
                <a:cs typeface="Arial" charset="0"/>
              </a:rPr>
              <a:t>XIV rank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33600" y="4114800"/>
          <a:ext cx="6476999" cy="2133600"/>
        </p:xfrm>
        <a:graphic>
          <a:graphicData uri="http://schemas.openxmlformats.org/drawingml/2006/table">
            <a:tbl>
              <a:tblPr/>
              <a:tblGrid>
                <a:gridCol w="1221678"/>
                <a:gridCol w="674029"/>
                <a:gridCol w="674029"/>
                <a:gridCol w="541896"/>
                <a:gridCol w="160256"/>
                <a:gridCol w="1183024"/>
                <a:gridCol w="674029"/>
                <a:gridCol w="674029"/>
                <a:gridCol w="674029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District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Kharif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Rabi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District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Kharif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Rabi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Krishna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3412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2052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3006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Visakhapatnam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Prakasam</a:t>
                      </a:r>
                      <a:endParaRPr lang="en-US" sz="13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3246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Srikakulam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Nellore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Chittoor</a:t>
                      </a:r>
                      <a:endParaRPr lang="en-US" sz="13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2597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Guntur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2655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Vizianagaram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West Godavari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Kurnool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East Godavari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Anantapur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Kadapa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1277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State</a:t>
                      </a:r>
                      <a:endParaRPr lang="en-US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56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Rain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fall in AP and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Anathapuram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district (ATP) 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Groundnut area, yield and production for the last five years in AP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372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Protective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irrigation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through rain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guns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609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736223"/>
            <a:ext cx="8610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wise mapping was done of frequent drought mandals based on the data base of last 12 years.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n-US" sz="1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13,334 each of rain guns and sprinkles,  8053 oil engines and 3.5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water carrying pipes. 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n-US" sz="1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Water supplying equipment is procured by Government investing Rs.160.54cr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n-US" sz="1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20,000 lit of water was provided which equivalent to 5-7mm rainfall for each acre.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n-US" sz="1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During 1</a:t>
            </a:r>
            <a:r>
              <a:rPr lang="en-US" sz="2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phase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4.02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acres (up to 5-9-2016) and during 2</a:t>
            </a:r>
            <a:r>
              <a:rPr lang="en-US" sz="2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phase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1.43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acres (26-9-2016)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was given protective irrigation of groundnut,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redgram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blackgram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greengram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maize and chilies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n-US" sz="1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80% of the cost of water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transport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through tankers and the cost of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diesel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for oil engine is born by the Government and only 20% of the cost is paid by the farmer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6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B050"/>
                </a:solidFill>
                <a:latin typeface="Algerian" pitchFamily="82" charset="0"/>
                <a:ea typeface="Verdana" pitchFamily="34" charset="0"/>
                <a:cs typeface="Verdana" pitchFamily="34" charset="0"/>
              </a:rPr>
              <a:t>PANTA  RAKSHANA</a:t>
            </a:r>
            <a:endParaRPr lang="en-US" sz="4000" dirty="0" smtClean="0">
              <a:latin typeface="Algerian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Raj\Desktop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652701" cy="5048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428</Words>
  <Application>Microsoft Office PowerPoint</Application>
  <PresentationFormat>On-screen Show (4:3)</PresentationFormat>
  <Paragraphs>138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Chart</vt:lpstr>
      <vt:lpstr>Slide 1</vt:lpstr>
      <vt:lpstr>Slide 2</vt:lpstr>
      <vt:lpstr> Major oil seed crops in AP (season wise AYP) </vt:lpstr>
      <vt:lpstr>Area, Yield and Production of Groundnut in major districts of AP</vt:lpstr>
      <vt:lpstr>Slide 5</vt:lpstr>
      <vt:lpstr> Rain fall in AP and Anathapuram district (ATP)  </vt:lpstr>
      <vt:lpstr>Groundnut area, yield and production for the last five years in AP</vt:lpstr>
      <vt:lpstr>Slide 8</vt:lpstr>
      <vt:lpstr>PANTA  RAKSHANA</vt:lpstr>
      <vt:lpstr>Field visit of Dr M. Dutta,  National Consultant (Oil seeds) on 22-09-2016</vt:lpstr>
      <vt:lpstr>Slide 11</vt:lpstr>
      <vt:lpstr>Providing protective irrigation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2006-08-16T00:00:00Z</dcterms:created>
  <dcterms:modified xsi:type="dcterms:W3CDTF">2016-10-24T12:22:39Z</dcterms:modified>
</cp:coreProperties>
</file>