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60" r:id="rId3"/>
    <p:sldId id="262" r:id="rId4"/>
    <p:sldId id="323" r:id="rId5"/>
    <p:sldId id="327" r:id="rId6"/>
    <p:sldId id="331" r:id="rId7"/>
    <p:sldId id="312" r:id="rId8"/>
    <p:sldId id="313" r:id="rId9"/>
    <p:sldId id="324" r:id="rId10"/>
    <p:sldId id="317" r:id="rId11"/>
    <p:sldId id="318" r:id="rId12"/>
    <p:sldId id="329" r:id="rId13"/>
    <p:sldId id="330" r:id="rId14"/>
    <p:sldId id="326" r:id="rId15"/>
  </p:sldIdLst>
  <p:sldSz cx="9144000" cy="6858000" type="screen4x3"/>
  <p:notesSz cx="9309100" cy="7053263"/>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E9D59"/>
    <a:srgbClr val="008E40"/>
    <a:srgbClr val="CCFFCC"/>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7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cer\Desktop\New%20Microsoft%20Excel%20Worksh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mahesh\Desktop\Nitin%20nmoop\nmoop%20ppt\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IN"/>
  <c:chart>
    <c:title>
      <c:layout>
        <c:manualLayout>
          <c:xMode val="edge"/>
          <c:yMode val="edge"/>
          <c:x val="0.53883575214862911"/>
          <c:y val="2.1164021164021166E-2"/>
        </c:manualLayout>
      </c:layout>
      <c:spPr>
        <a:noFill/>
        <a:ln>
          <a:noFill/>
        </a:ln>
        <a:effectLst/>
      </c:spPr>
      <c:txPr>
        <a:bodyPr rot="0" spcFirstLastPara="1" vertOverflow="ellipsis" vert="horz" wrap="square" anchor="ctr" anchorCtr="1"/>
        <a:lstStyle/>
        <a:p>
          <a:pPr>
            <a:defRPr lang="en-US" sz="1400" b="0" i="0" u="none" strike="noStrike" kern="1200" spc="0" baseline="0">
              <a:solidFill>
                <a:schemeClr val="tx1">
                  <a:lumMod val="65000"/>
                  <a:lumOff val="35000"/>
                </a:schemeClr>
              </a:solidFill>
              <a:latin typeface="+mn-lt"/>
              <a:ea typeface="+mn-ea"/>
              <a:cs typeface="+mn-cs"/>
            </a:defRPr>
          </a:pPr>
          <a:endParaRPr lang="en-US"/>
        </a:p>
      </c:txPr>
    </c:title>
    <c:plotArea>
      <c:layout/>
      <c:pieChart>
        <c:varyColors val="1"/>
        <c:ser>
          <c:idx val="0"/>
          <c:order val="0"/>
          <c:tx>
            <c:strRef>
              <c:f>Sheet1!$E$6</c:f>
              <c:strCache>
                <c:ptCount val="1"/>
                <c:pt idx="0">
                  <c:v>Area</c:v>
                </c:pt>
              </c:strCache>
            </c:strRef>
          </c:tx>
          <c:dPt>
            <c:idx val="0"/>
            <c:spPr>
              <a:solidFill>
                <a:schemeClr val="accent1"/>
              </a:solidFill>
              <a:ln w="19050">
                <a:solidFill>
                  <a:schemeClr val="lt1"/>
                </a:solidFill>
              </a:ln>
              <a:effectLst/>
            </c:spPr>
          </c:dPt>
          <c:dPt>
            <c:idx val="1"/>
            <c:spPr>
              <a:solidFill>
                <a:schemeClr val="accent2"/>
              </a:solidFill>
              <a:ln w="19050">
                <a:solidFill>
                  <a:schemeClr val="lt1"/>
                </a:solidFill>
              </a:ln>
              <a:effectLst/>
            </c:spPr>
          </c:dPt>
          <c:dPt>
            <c:idx val="2"/>
            <c:spPr>
              <a:solidFill>
                <a:schemeClr val="accent3"/>
              </a:solidFill>
              <a:ln w="19050">
                <a:solidFill>
                  <a:schemeClr val="lt1"/>
                </a:solidFill>
              </a:ln>
              <a:effectLst/>
            </c:spPr>
          </c:dPt>
          <c:dPt>
            <c:idx val="3"/>
            <c:spPr>
              <a:solidFill>
                <a:schemeClr val="accent4"/>
              </a:solidFill>
              <a:ln w="19050">
                <a:solidFill>
                  <a:schemeClr val="lt1"/>
                </a:solidFill>
              </a:ln>
              <a:effectLst/>
            </c:spPr>
          </c:dPt>
          <c:dPt>
            <c:idx val="4"/>
            <c:spPr>
              <a:solidFill>
                <a:schemeClr val="accent5"/>
              </a:solidFill>
              <a:ln w="19050">
                <a:solidFill>
                  <a:schemeClr val="lt1"/>
                </a:solidFill>
              </a:ln>
              <a:effectLst/>
            </c:spPr>
          </c:dPt>
          <c:dLbls>
            <c:dLbl>
              <c:idx val="2"/>
              <c:layout>
                <c:manualLayout>
                  <c:x val="-3.1243402867843158E-2"/>
                  <c:y val="-8.4656084656085026E-2"/>
                </c:manualLayout>
              </c:layout>
              <c:dLblPos val="bestFit"/>
              <c:showCatName val="1"/>
              <c:showPercent val="1"/>
              <c:extLst>
                <c:ext xmlns:c15="http://schemas.microsoft.com/office/drawing/2012/chart" uri="{CE6537A1-D6FC-4f65-9D91-7224C49458BB}"/>
              </c:extLst>
            </c:dLbl>
            <c:dLbl>
              <c:idx val="3"/>
              <c:layout>
                <c:manualLayout>
                  <c:x val="-4.493466516742143E-2"/>
                  <c:y val="6.3492167645710987E-2"/>
                </c:manualLayout>
              </c:layout>
              <c:tx>
                <c:rich>
                  <a:bodyPr rot="0" spcFirstLastPara="1" vertOverflow="clip" horzOverflow="clip" vert="horz" wrap="square" lIns="38100" tIns="19050" rIns="38100" bIns="19050" anchor="ctr" anchorCtr="1">
                    <a:noAutofit/>
                  </a:bodyPr>
                  <a:lstStyle/>
                  <a:p>
                    <a:pPr>
                      <a:defRPr lang="en-US" sz="1800" b="0" i="0" u="none" strike="noStrike" kern="1200" baseline="0">
                        <a:solidFill>
                          <a:schemeClr val="dk1">
                            <a:lumMod val="65000"/>
                            <a:lumOff val="35000"/>
                          </a:schemeClr>
                        </a:solidFill>
                        <a:latin typeface="+mn-lt"/>
                        <a:ea typeface="+mn-ea"/>
                        <a:cs typeface="+mn-cs"/>
                      </a:defRPr>
                    </a:pPr>
                    <a:r>
                      <a:rPr lang="en-US" dirty="0" smtClean="0"/>
                      <a:t>Sesame</a:t>
                    </a:r>
                  </a:p>
                  <a:p>
                    <a:pPr>
                      <a:defRPr lang="en-US" sz="1800" b="0" i="0" u="none" strike="noStrike" kern="1200" baseline="0">
                        <a:solidFill>
                          <a:schemeClr val="dk1">
                            <a:lumMod val="65000"/>
                            <a:lumOff val="35000"/>
                          </a:schemeClr>
                        </a:solidFill>
                        <a:latin typeface="+mn-lt"/>
                        <a:ea typeface="+mn-ea"/>
                        <a:cs typeface="+mn-cs"/>
                      </a:defRPr>
                    </a:pPr>
                    <a:r>
                      <a:rPr lang="en-US" dirty="0" smtClean="0"/>
                      <a:t>7</a:t>
                    </a:r>
                    <a:r>
                      <a:rPr lang="en-US" baseline="0" dirty="0" smtClean="0"/>
                      <a:t> %</a:t>
                    </a:r>
                    <a:endParaRPr lang="en-US" dirty="0" smtClean="0"/>
                  </a:p>
                </c:rich>
              </c:tx>
              <c:spPr>
                <a:solidFill>
                  <a:sysClr val="window" lastClr="FFFFFF"/>
                </a:solidFill>
                <a:ln>
                  <a:solidFill>
                    <a:sysClr val="windowText" lastClr="000000">
                      <a:lumMod val="25000"/>
                      <a:lumOff val="75000"/>
                    </a:sysClr>
                  </a:solidFill>
                </a:ln>
                <a:effectLst/>
              </c:spPr>
              <c:dLblPos val="bestFit"/>
              <c:showCatName val="1"/>
              <c:showPercent val="1"/>
              <c:extLst>
                <c:ext xmlns:c15="http://schemas.microsoft.com/office/drawing/2012/chart" uri="{CE6537A1-D6FC-4f65-9D91-7224C49458BB}">
                  <c15:spPr xmlns:c15="http://schemas.microsoft.com/office/drawing/2012/chart">
                    <a:prstGeom prst="wedgeRectCallout">
                      <a:avLst/>
                    </a:prstGeom>
                  </c15:spPr>
                  <c15:layout>
                    <c:manualLayout>
                      <c:w val="0.25765413514487157"/>
                      <c:h val="0.16824896887889013"/>
                    </c:manualLayout>
                  </c15:layout>
                </c:ext>
              </c:extLst>
            </c:dLbl>
            <c:dLbl>
              <c:idx val="4"/>
              <c:layout/>
              <c:tx>
                <c:rich>
                  <a:bodyPr/>
                  <a:lstStyle/>
                  <a:p>
                    <a:r>
                      <a:rPr lang="en-US" dirty="0" smtClean="0"/>
                      <a:t>Mustard</a:t>
                    </a:r>
                  </a:p>
                  <a:p>
                    <a:r>
                      <a:rPr lang="en-US" dirty="0" smtClean="0"/>
                      <a:t>8</a:t>
                    </a:r>
                    <a:r>
                      <a:rPr lang="en-US" baseline="0" dirty="0" smtClean="0"/>
                      <a:t> %</a:t>
                    </a:r>
                    <a:endParaRPr lang="en-US" dirty="0" smtClean="0"/>
                  </a:p>
                </c:rich>
              </c:tx>
              <c:dLblPos val="outEnd"/>
              <c:showCatName val="1"/>
              <c:showPercent val="1"/>
              <c:extLst>
                <c:ext xmlns:c15="http://schemas.microsoft.com/office/drawing/2012/chart" uri="{CE6537A1-D6FC-4f65-9D91-7224C49458BB}">
                  <c15:layout>
                    <c:manualLayout>
                      <c:w val="0.29449076218413872"/>
                      <c:h val="0.12541932258467692"/>
                    </c:manualLayout>
                  </c15:layout>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lang="en-US" sz="1800" b="0" i="0" u="none" strike="noStrike" kern="1200" baseline="0">
                    <a:solidFill>
                      <a:schemeClr val="dk1">
                        <a:lumMod val="65000"/>
                        <a:lumOff val="35000"/>
                      </a:schemeClr>
                    </a:solidFill>
                    <a:latin typeface="+mn-lt"/>
                    <a:ea typeface="+mn-ea"/>
                    <a:cs typeface="+mn-cs"/>
                  </a:defRPr>
                </a:pPr>
                <a:endParaRPr lang="en-US"/>
              </a:p>
            </c:txPr>
            <c:dLblPos val="outEnd"/>
            <c:showCatName val="1"/>
            <c:showPercent val="1"/>
            <c:extLst>
              <c:ext xmlns:c15="http://schemas.microsoft.com/office/drawing/2012/chart" uri="{CE6537A1-D6FC-4f65-9D91-7224C49458BB}">
                <c15:spPr xmlns:c15="http://schemas.microsoft.com/office/drawing/2012/chart">
                  <a:prstGeom prst="wedgeRectCallout">
                    <a:avLst/>
                  </a:prstGeom>
                </c15:spPr>
              </c:ext>
            </c:extLst>
          </c:dLbls>
          <c:cat>
            <c:strRef>
              <c:f>Sheet1!$D$7:$D$11</c:f>
              <c:strCache>
                <c:ptCount val="5"/>
                <c:pt idx="0">
                  <c:v>Castor</c:v>
                </c:pt>
                <c:pt idx="1">
                  <c:v>Soyabean</c:v>
                </c:pt>
                <c:pt idx="2">
                  <c:v>Groundnut</c:v>
                </c:pt>
                <c:pt idx="3">
                  <c:v>Sesamum</c:v>
                </c:pt>
                <c:pt idx="4">
                  <c:v>Mustard</c:v>
                </c:pt>
              </c:strCache>
            </c:strRef>
          </c:cat>
          <c:val>
            <c:numRef>
              <c:f>Sheet1!$E$7:$E$11</c:f>
              <c:numCache>
                <c:formatCode>General</c:formatCode>
                <c:ptCount val="5"/>
                <c:pt idx="0">
                  <c:v>7346</c:v>
                </c:pt>
                <c:pt idx="1">
                  <c:v>517</c:v>
                </c:pt>
                <c:pt idx="2">
                  <c:v>15542</c:v>
                </c:pt>
                <c:pt idx="3">
                  <c:v>2040</c:v>
                </c:pt>
                <c:pt idx="4">
                  <c:v>2216</c:v>
                </c:pt>
              </c:numCache>
            </c:numRef>
          </c:val>
        </c:ser>
        <c:dLbls>
          <c:showVal val="1"/>
        </c:dLbls>
        <c:firstSliceAng val="0"/>
      </c:pieChart>
      <c:spPr>
        <a:noFill/>
        <a:ln>
          <a:noFill/>
        </a:ln>
        <a:effectLst/>
      </c:spPr>
    </c:plotArea>
    <c:legend>
      <c:legendPos val="b"/>
      <c:layout>
        <c:manualLayout>
          <c:xMode val="edge"/>
          <c:yMode val="edge"/>
          <c:x val="0.14455839710272847"/>
          <c:y val="0.93407678206890821"/>
          <c:w val="0.78508613384876746"/>
          <c:h val="6.0632212640086842E-2"/>
        </c:manualLayout>
      </c:layout>
      <c:spPr>
        <a:noFill/>
        <a:ln>
          <a:noFill/>
        </a:ln>
        <a:effectLst/>
      </c:spPr>
      <c:txPr>
        <a:bodyPr rot="0" spcFirstLastPara="1" vertOverflow="ellipsis" vert="horz" wrap="square" anchor="ctr" anchorCtr="1"/>
        <a:lstStyle/>
        <a:p>
          <a:pPr>
            <a:defRPr lang="en-US" sz="16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IN"/>
  <c:chart>
    <c:view3D>
      <c:rotX val="20"/>
      <c:rotY val="30"/>
      <c:rAngAx val="1"/>
    </c:view3D>
    <c:sideWall>
      <c:spPr>
        <a:noFill/>
        <a:scene3d>
          <a:camera prst="orthographicFront"/>
          <a:lightRig rig="threePt" dir="t"/>
        </a:scene3d>
        <a:sp3d>
          <a:bevelT h="12700"/>
        </a:sp3d>
      </c:spPr>
    </c:sideWall>
    <c:backWall>
      <c:spPr>
        <a:noFill/>
        <a:scene3d>
          <a:camera prst="orthographicFront"/>
          <a:lightRig rig="threePt" dir="t"/>
        </a:scene3d>
        <a:sp3d>
          <a:bevelT h="12700"/>
        </a:sp3d>
      </c:spPr>
    </c:backWall>
    <c:plotArea>
      <c:layout>
        <c:manualLayout>
          <c:layoutTarget val="inner"/>
          <c:xMode val="edge"/>
          <c:yMode val="edge"/>
          <c:x val="0.18306506698762973"/>
          <c:y val="1.7863193137391837E-2"/>
          <c:w val="0.85244790391381164"/>
          <c:h val="0.73049014530332423"/>
        </c:manualLayout>
      </c:layout>
      <c:bar3DChart>
        <c:barDir val="col"/>
        <c:grouping val="clustered"/>
        <c:ser>
          <c:idx val="0"/>
          <c:order val="0"/>
          <c:tx>
            <c:strRef>
              <c:f>Sheet1!$B$4</c:f>
              <c:strCache>
                <c:ptCount val="1"/>
                <c:pt idx="0">
                  <c:v>Area (Lakh ha) </c:v>
                </c:pt>
              </c:strCache>
            </c:strRef>
          </c:tx>
          <c:cat>
            <c:strRef>
              <c:f>Sheet1!$C$3:$L$3</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Sheet1!$C$4:$L$4</c:f>
              <c:numCache>
                <c:formatCode>General</c:formatCode>
                <c:ptCount val="10"/>
                <c:pt idx="0">
                  <c:v>18.52</c:v>
                </c:pt>
                <c:pt idx="1">
                  <c:v>18.57</c:v>
                </c:pt>
                <c:pt idx="2">
                  <c:v>19.07</c:v>
                </c:pt>
                <c:pt idx="3">
                  <c:v>18.22</c:v>
                </c:pt>
                <c:pt idx="4">
                  <c:v>19.22</c:v>
                </c:pt>
                <c:pt idx="5">
                  <c:v>16.86</c:v>
                </c:pt>
                <c:pt idx="6">
                  <c:v>12.850000000000001</c:v>
                </c:pt>
                <c:pt idx="7">
                  <c:v>18.420000000000002</c:v>
                </c:pt>
                <c:pt idx="8">
                  <c:v>14.01</c:v>
                </c:pt>
                <c:pt idx="9">
                  <c:v>14.139999999999999</c:v>
                </c:pt>
              </c:numCache>
            </c:numRef>
          </c:val>
        </c:ser>
        <c:ser>
          <c:idx val="1"/>
          <c:order val="1"/>
          <c:tx>
            <c:strRef>
              <c:f>Sheet1!$B$5</c:f>
              <c:strCache>
                <c:ptCount val="1"/>
                <c:pt idx="0">
                  <c:v>Prod. ( Lakh tone)</c:v>
                </c:pt>
              </c:strCache>
            </c:strRef>
          </c:tx>
          <c:cat>
            <c:strRef>
              <c:f>Sheet1!$C$3:$L$3</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Sheet1!$C$5:$L$5</c:f>
              <c:numCache>
                <c:formatCode>General</c:formatCode>
                <c:ptCount val="10"/>
                <c:pt idx="0">
                  <c:v>18.5</c:v>
                </c:pt>
                <c:pt idx="1">
                  <c:v>32.99</c:v>
                </c:pt>
                <c:pt idx="2">
                  <c:v>26.610000000000003</c:v>
                </c:pt>
                <c:pt idx="3">
                  <c:v>17.57</c:v>
                </c:pt>
                <c:pt idx="4">
                  <c:v>35.75</c:v>
                </c:pt>
                <c:pt idx="5">
                  <c:v>27.16</c:v>
                </c:pt>
                <c:pt idx="6">
                  <c:v>7.57</c:v>
                </c:pt>
                <c:pt idx="7">
                  <c:v>54.449999999999996</c:v>
                </c:pt>
                <c:pt idx="8">
                  <c:v>30.18</c:v>
                </c:pt>
                <c:pt idx="9">
                  <c:v>20.420000000000002</c:v>
                </c:pt>
              </c:numCache>
            </c:numRef>
          </c:val>
        </c:ser>
        <c:ser>
          <c:idx val="2"/>
          <c:order val="2"/>
          <c:tx>
            <c:strRef>
              <c:f>Sheet1!$B$6</c:f>
              <c:strCache>
                <c:ptCount val="1"/>
                <c:pt idx="0">
                  <c:v>Yield (qtl/ha)</c:v>
                </c:pt>
              </c:strCache>
            </c:strRef>
          </c:tx>
          <c:cat>
            <c:strRef>
              <c:f>Sheet1!$C$3:$L$3</c:f>
              <c:strCache>
                <c:ptCount val="10"/>
                <c:pt idx="0">
                  <c:v>2006-07</c:v>
                </c:pt>
                <c:pt idx="1">
                  <c:v>2007-08</c:v>
                </c:pt>
                <c:pt idx="2">
                  <c:v>2008-09</c:v>
                </c:pt>
                <c:pt idx="3">
                  <c:v>2009-10</c:v>
                </c:pt>
                <c:pt idx="4">
                  <c:v>2010-11</c:v>
                </c:pt>
                <c:pt idx="5">
                  <c:v>2011-12</c:v>
                </c:pt>
                <c:pt idx="6">
                  <c:v>2012-13</c:v>
                </c:pt>
                <c:pt idx="7">
                  <c:v>2013-14</c:v>
                </c:pt>
                <c:pt idx="8">
                  <c:v>2014-15</c:v>
                </c:pt>
                <c:pt idx="9">
                  <c:v>2015-16</c:v>
                </c:pt>
              </c:strCache>
            </c:strRef>
          </c:cat>
          <c:val>
            <c:numRef>
              <c:f>Sheet1!$C$6:$L$6</c:f>
              <c:numCache>
                <c:formatCode>General</c:formatCode>
                <c:ptCount val="10"/>
                <c:pt idx="0">
                  <c:v>9.99</c:v>
                </c:pt>
                <c:pt idx="1">
                  <c:v>17.760000000000002</c:v>
                </c:pt>
                <c:pt idx="2">
                  <c:v>13.950000000000001</c:v>
                </c:pt>
                <c:pt idx="3">
                  <c:v>9.6399999999999988</c:v>
                </c:pt>
                <c:pt idx="4">
                  <c:v>18.600000000000001</c:v>
                </c:pt>
                <c:pt idx="5">
                  <c:v>16.110000000000003</c:v>
                </c:pt>
                <c:pt idx="6">
                  <c:v>5.9</c:v>
                </c:pt>
                <c:pt idx="7">
                  <c:v>29.56</c:v>
                </c:pt>
                <c:pt idx="8">
                  <c:v>21.54</c:v>
                </c:pt>
                <c:pt idx="9">
                  <c:v>14.44</c:v>
                </c:pt>
              </c:numCache>
            </c:numRef>
          </c:val>
        </c:ser>
        <c:dLbls/>
        <c:gapWidth val="87"/>
        <c:gapDepth val="130"/>
        <c:shape val="box"/>
        <c:axId val="102322176"/>
        <c:axId val="102323712"/>
        <c:axId val="0"/>
      </c:bar3DChart>
      <c:catAx>
        <c:axId val="102322176"/>
        <c:scaling>
          <c:orientation val="minMax"/>
        </c:scaling>
        <c:axPos val="b"/>
        <c:numFmt formatCode="General" sourceLinked="0"/>
        <c:tickLblPos val="nextTo"/>
        <c:txPr>
          <a:bodyPr/>
          <a:lstStyle/>
          <a:p>
            <a:pPr>
              <a:defRPr lang="en-US"/>
            </a:pPr>
            <a:endParaRPr lang="en-US"/>
          </a:p>
        </c:txPr>
        <c:crossAx val="102323712"/>
        <c:crosses val="autoZero"/>
        <c:lblAlgn val="ctr"/>
        <c:lblOffset val="100"/>
      </c:catAx>
      <c:valAx>
        <c:axId val="102323712"/>
        <c:scaling>
          <c:orientation val="minMax"/>
        </c:scaling>
        <c:axPos val="l"/>
        <c:majorGridlines/>
        <c:numFmt formatCode="General" sourceLinked="1"/>
        <c:tickLblPos val="nextTo"/>
        <c:txPr>
          <a:bodyPr/>
          <a:lstStyle/>
          <a:p>
            <a:pPr>
              <a:defRPr lang="en-US"/>
            </a:pPr>
            <a:endParaRPr lang="en-US"/>
          </a:p>
        </c:txPr>
        <c:crossAx val="102322176"/>
        <c:crosses val="autoZero"/>
        <c:crossBetween val="between"/>
      </c:valAx>
      <c:dTable>
        <c:showHorzBorder val="1"/>
        <c:showVertBorder val="1"/>
        <c:showOutline val="1"/>
        <c:txPr>
          <a:bodyPr/>
          <a:lstStyle/>
          <a:p>
            <a:pPr rtl="0">
              <a:defRPr lang="en-US"/>
            </a:pPr>
            <a:endParaRPr lang="en-US"/>
          </a:p>
        </c:txPr>
      </c:dTable>
    </c:plotArea>
    <c:legend>
      <c:legendPos val="r"/>
      <c:layout>
        <c:manualLayout>
          <c:xMode val="edge"/>
          <c:yMode val="edge"/>
          <c:x val="2.1878341416731163E-2"/>
          <c:y val="0.90287745097750061"/>
          <c:w val="0.91479093566988634"/>
          <c:h val="5.562428213173911E-2"/>
        </c:manualLayout>
      </c:layout>
      <c:txPr>
        <a:bodyPr/>
        <a:lstStyle/>
        <a:p>
          <a:pPr>
            <a:defRPr lang="en-US"/>
          </a:pPr>
          <a:endParaRPr lang="en-US"/>
        </a:p>
      </c:txPr>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034958" cy="3526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71970" y="2"/>
            <a:ext cx="4034958" cy="352663"/>
          </a:xfrm>
          <a:prstGeom prst="rect">
            <a:avLst/>
          </a:prstGeom>
        </p:spPr>
        <p:txBody>
          <a:bodyPr vert="horz" lIns="91440" tIns="45720" rIns="91440" bIns="45720" rtlCol="0"/>
          <a:lstStyle>
            <a:lvl1pPr algn="r">
              <a:defRPr sz="1200"/>
            </a:lvl1pPr>
          </a:lstStyle>
          <a:p>
            <a:fld id="{FEE1157D-4B64-4328-B7B0-8ACDBF4BDB4A}" type="datetimeFigureOut">
              <a:rPr lang="en-US" smtClean="0"/>
              <a:pPr/>
              <a:t>8/3/2016</a:t>
            </a:fld>
            <a:endParaRPr lang="en-US"/>
          </a:p>
        </p:txBody>
      </p:sp>
      <p:sp>
        <p:nvSpPr>
          <p:cNvPr id="4" name="Footer Placeholder 3"/>
          <p:cNvSpPr>
            <a:spLocks noGrp="1"/>
          </p:cNvSpPr>
          <p:nvPr>
            <p:ph type="ftr" sz="quarter" idx="2"/>
          </p:nvPr>
        </p:nvSpPr>
        <p:spPr>
          <a:xfrm>
            <a:off x="2" y="6699468"/>
            <a:ext cx="4034958" cy="3526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71970" y="6699468"/>
            <a:ext cx="4034958" cy="352663"/>
          </a:xfrm>
          <a:prstGeom prst="rect">
            <a:avLst/>
          </a:prstGeom>
        </p:spPr>
        <p:txBody>
          <a:bodyPr vert="horz" lIns="91440" tIns="45720" rIns="91440" bIns="45720" rtlCol="0" anchor="b"/>
          <a:lstStyle>
            <a:lvl1pPr algn="r">
              <a:defRPr sz="1200"/>
            </a:lvl1pPr>
          </a:lstStyle>
          <a:p>
            <a:fld id="{46FFFAE5-5DC3-472D-BEDC-A5CFD4B9BD34}" type="slidenum">
              <a:rPr lang="en-US" smtClean="0"/>
              <a:pPr/>
              <a:t>‹#›</a:t>
            </a:fld>
            <a:endParaRPr lang="en-US"/>
          </a:p>
        </p:txBody>
      </p:sp>
    </p:spTree>
    <p:extLst>
      <p:ext uri="{BB962C8B-B14F-4D97-AF65-F5344CB8AC3E}">
        <p14:creationId xmlns:p14="http://schemas.microsoft.com/office/powerpoint/2010/main" xmlns="" val="25999455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4034958" cy="352663"/>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5271970" y="2"/>
            <a:ext cx="4034958" cy="352663"/>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B0F14981-8792-4113-AFC3-4D4FC4802903}" type="datetimeFigureOut">
              <a:rPr lang="en-US"/>
              <a:pPr>
                <a:defRPr/>
              </a:pPr>
              <a:t>8/3/2016</a:t>
            </a:fld>
            <a:endParaRPr lang="en-US"/>
          </a:p>
        </p:txBody>
      </p:sp>
      <p:sp>
        <p:nvSpPr>
          <p:cNvPr id="4" name="Slide Image Placeholder 3"/>
          <p:cNvSpPr>
            <a:spLocks noGrp="1" noRot="1" noChangeAspect="1"/>
          </p:cNvSpPr>
          <p:nvPr>
            <p:ph type="sldImg" idx="2"/>
          </p:nvPr>
        </p:nvSpPr>
        <p:spPr>
          <a:xfrm>
            <a:off x="2890838" y="528638"/>
            <a:ext cx="3527425" cy="2646362"/>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930479" y="3350868"/>
            <a:ext cx="7448149" cy="3172834"/>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2" y="6699468"/>
            <a:ext cx="4034958" cy="35266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5271970" y="6699468"/>
            <a:ext cx="4034958" cy="35266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B86481AF-FCCA-47F5-B96C-D0556EA58C00}" type="slidenum">
              <a:rPr lang="en-US"/>
              <a:pPr/>
              <a:t>‹#›</a:t>
            </a:fld>
            <a:endParaRPr lang="en-US"/>
          </a:p>
        </p:txBody>
      </p:sp>
    </p:spTree>
    <p:extLst>
      <p:ext uri="{BB962C8B-B14F-4D97-AF65-F5344CB8AC3E}">
        <p14:creationId xmlns:p14="http://schemas.microsoft.com/office/powerpoint/2010/main" xmlns="" val="577660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IN"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28012719-2278-4596-8992-96CA93890B9E}" type="slidenum">
              <a:rPr lang="en-US"/>
              <a:pPr/>
              <a:t>1</a:t>
            </a:fld>
            <a:endParaRPr lang="en-US"/>
          </a:p>
        </p:txBody>
      </p:sp>
    </p:spTree>
    <p:extLst>
      <p:ext uri="{BB962C8B-B14F-4D97-AF65-F5344CB8AC3E}">
        <p14:creationId xmlns:p14="http://schemas.microsoft.com/office/powerpoint/2010/main" xmlns="" val="1571015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82629B87-BE5F-4C9B-AC1C-9542F3C73AD6}" type="slidenum">
              <a:rPr lang="en-US"/>
              <a:pPr/>
              <a:t>2</a:t>
            </a:fld>
            <a:endParaRPr lang="en-US"/>
          </a:p>
        </p:txBody>
      </p:sp>
    </p:spTree>
    <p:extLst>
      <p:ext uri="{BB962C8B-B14F-4D97-AF65-F5344CB8AC3E}">
        <p14:creationId xmlns:p14="http://schemas.microsoft.com/office/powerpoint/2010/main" xmlns="" val="11403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fld id="{0BC0B959-3942-440B-9D1F-388417533D17}" type="slidenum">
              <a:rPr lang="en-US"/>
              <a:pPr/>
              <a:t>3</a:t>
            </a:fld>
            <a:endParaRPr lang="en-US"/>
          </a:p>
        </p:txBody>
      </p:sp>
    </p:spTree>
    <p:extLst>
      <p:ext uri="{BB962C8B-B14F-4D97-AF65-F5344CB8AC3E}">
        <p14:creationId xmlns:p14="http://schemas.microsoft.com/office/powerpoint/2010/main" xmlns="" val="8327277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B9E2E4E-1C41-4D64-8A02-B77ECA51F6A7}" type="datetimeFigureOut">
              <a:rPr lang="en-US"/>
              <a:pPr>
                <a:defRPr/>
              </a:pPr>
              <a:t>8/3/2016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C8A1B48-2181-40B2-8CC0-2706B3E23045}" type="slidenum">
              <a:rPr lang="en-US"/>
              <a:pPr/>
              <a:t>‹#›</a:t>
            </a:fld>
            <a:endParaRPr lang="en-US"/>
          </a:p>
        </p:txBody>
      </p:sp>
    </p:spTree>
    <p:extLst>
      <p:ext uri="{BB962C8B-B14F-4D97-AF65-F5344CB8AC3E}">
        <p14:creationId xmlns:p14="http://schemas.microsoft.com/office/powerpoint/2010/main" xmlns="" val="2160735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D31693-5A7C-44AE-A3C3-EDF34D2F94DE}" type="datetimeFigureOut">
              <a:rPr lang="en-US"/>
              <a:pPr>
                <a:defRPr/>
              </a:pPr>
              <a:t>8/3/2016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76A66DF-5A81-457F-81AE-EC98CB5668D9}" type="slidenum">
              <a:rPr lang="en-US"/>
              <a:pPr/>
              <a:t>‹#›</a:t>
            </a:fld>
            <a:endParaRPr lang="en-US"/>
          </a:p>
        </p:txBody>
      </p:sp>
    </p:spTree>
    <p:extLst>
      <p:ext uri="{BB962C8B-B14F-4D97-AF65-F5344CB8AC3E}">
        <p14:creationId xmlns:p14="http://schemas.microsoft.com/office/powerpoint/2010/main" xmlns="" val="3932859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E5F435-7ED3-4751-8957-01D4EAB4F3CA}" type="datetimeFigureOut">
              <a:rPr lang="en-US"/>
              <a:pPr>
                <a:defRPr/>
              </a:pPr>
              <a:t>8/3/2016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D41D52-9562-48AC-97ED-053B0513581A}" type="slidenum">
              <a:rPr lang="en-US"/>
              <a:pPr/>
              <a:t>‹#›</a:t>
            </a:fld>
            <a:endParaRPr lang="en-US"/>
          </a:p>
        </p:txBody>
      </p:sp>
    </p:spTree>
    <p:extLst>
      <p:ext uri="{BB962C8B-B14F-4D97-AF65-F5344CB8AC3E}">
        <p14:creationId xmlns:p14="http://schemas.microsoft.com/office/powerpoint/2010/main" xmlns="" val="289165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1</a:t>
            </a:r>
          </a:p>
        </p:txBody>
      </p:sp>
      <p:sp>
        <p:nvSpPr>
          <p:cNvPr id="6" name="Slide Number Placeholder 5"/>
          <p:cNvSpPr>
            <a:spLocks noGrp="1"/>
          </p:cNvSpPr>
          <p:nvPr>
            <p:ph type="sldNum" sz="quarter" idx="12"/>
          </p:nvPr>
        </p:nvSpPr>
        <p:spPr/>
        <p:txBody>
          <a:bodyPr/>
          <a:lstStyle>
            <a:lvl1pPr>
              <a:defRPr/>
            </a:lvl1pPr>
          </a:lstStyle>
          <a:p>
            <a:fld id="{D6224163-04AD-4DAD-A7EA-65E302D58C82}" type="slidenum">
              <a:rPr lang="en-US"/>
              <a:pPr/>
              <a:t>‹#›</a:t>
            </a:fld>
            <a:endParaRPr lang="en-US"/>
          </a:p>
        </p:txBody>
      </p:sp>
    </p:spTree>
    <p:extLst>
      <p:ext uri="{BB962C8B-B14F-4D97-AF65-F5344CB8AC3E}">
        <p14:creationId xmlns:p14="http://schemas.microsoft.com/office/powerpoint/2010/main" xmlns="" val="2062879751"/>
      </p:ext>
    </p:extLst>
  </p:cSld>
  <p:clrMapOvr>
    <a:masterClrMapping/>
  </p:clrMapOvr>
  <p:transition spd="med">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99055F-44EB-4967-BBFB-08EE7D258991}" type="datetimeFigureOut">
              <a:rPr lang="en-US"/>
              <a:pPr>
                <a:defRPr/>
              </a:pPr>
              <a:t>8/3/2016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DFA73ED-B6D5-4E04-9728-DB43DFD58463}" type="slidenum">
              <a:rPr lang="en-US"/>
              <a:pPr/>
              <a:t>‹#›</a:t>
            </a:fld>
            <a:endParaRPr lang="en-US"/>
          </a:p>
        </p:txBody>
      </p:sp>
    </p:spTree>
    <p:extLst>
      <p:ext uri="{BB962C8B-B14F-4D97-AF65-F5344CB8AC3E}">
        <p14:creationId xmlns:p14="http://schemas.microsoft.com/office/powerpoint/2010/main" xmlns="" val="1929271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960359-D1FD-42D0-808D-DE0298E63934}" type="datetimeFigureOut">
              <a:rPr lang="en-US"/>
              <a:pPr>
                <a:defRPr/>
              </a:pPr>
              <a:t>8/3/2016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4D14AD1-40CB-4A46-B753-BB34D2FF43D5}" type="slidenum">
              <a:rPr lang="en-US"/>
              <a:pPr/>
              <a:t>‹#›</a:t>
            </a:fld>
            <a:endParaRPr lang="en-US"/>
          </a:p>
        </p:txBody>
      </p:sp>
    </p:spTree>
    <p:extLst>
      <p:ext uri="{BB962C8B-B14F-4D97-AF65-F5344CB8AC3E}">
        <p14:creationId xmlns:p14="http://schemas.microsoft.com/office/powerpoint/2010/main" xmlns="" val="33536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51CC36-A02F-4FD4-BAE3-4B0F71274689}" type="datetimeFigureOut">
              <a:rPr lang="en-US"/>
              <a:pPr>
                <a:defRPr/>
              </a:pPr>
              <a:t>8/3/2016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C993B0A-1B12-4D9B-8C90-D63B445A3160}" type="slidenum">
              <a:rPr lang="en-US"/>
              <a:pPr/>
              <a:t>‹#›</a:t>
            </a:fld>
            <a:endParaRPr lang="en-US"/>
          </a:p>
        </p:txBody>
      </p:sp>
    </p:spTree>
    <p:extLst>
      <p:ext uri="{BB962C8B-B14F-4D97-AF65-F5344CB8AC3E}">
        <p14:creationId xmlns:p14="http://schemas.microsoft.com/office/powerpoint/2010/main" xmlns="" val="422076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9B60762-076A-4933-B6C8-54356C4C0AA7}" type="datetimeFigureOut">
              <a:rPr lang="en-US"/>
              <a:pPr>
                <a:defRPr/>
              </a:pPr>
              <a:t>8/3/2016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6BEC46D4-9B77-473E-893B-7495D0CEF87A}" type="slidenum">
              <a:rPr lang="en-US"/>
              <a:pPr/>
              <a:t>‹#›</a:t>
            </a:fld>
            <a:endParaRPr lang="en-US"/>
          </a:p>
        </p:txBody>
      </p:sp>
    </p:spTree>
    <p:extLst>
      <p:ext uri="{BB962C8B-B14F-4D97-AF65-F5344CB8AC3E}">
        <p14:creationId xmlns:p14="http://schemas.microsoft.com/office/powerpoint/2010/main" xmlns="" val="1192087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A3880CB-877C-4ABD-9093-C5F1CB2446DF}" type="datetimeFigureOut">
              <a:rPr lang="en-US"/>
              <a:pPr>
                <a:defRPr/>
              </a:pPr>
              <a:t>8/3/2016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F9C3B611-A58B-4035-A390-097B0A577264}" type="slidenum">
              <a:rPr lang="en-US"/>
              <a:pPr/>
              <a:t>‹#›</a:t>
            </a:fld>
            <a:endParaRPr lang="en-US"/>
          </a:p>
        </p:txBody>
      </p:sp>
    </p:spTree>
    <p:extLst>
      <p:ext uri="{BB962C8B-B14F-4D97-AF65-F5344CB8AC3E}">
        <p14:creationId xmlns:p14="http://schemas.microsoft.com/office/powerpoint/2010/main" xmlns="" val="2400274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1C37D4-8EB8-4501-B665-BE02DAAE60B2}" type="datetimeFigureOut">
              <a:rPr lang="en-US"/>
              <a:pPr>
                <a:defRPr/>
              </a:pPr>
              <a:t>8/3/2016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CABD0ED4-CD66-4F53-A415-CEFAEF518066}" type="slidenum">
              <a:rPr lang="en-US"/>
              <a:pPr/>
              <a:t>‹#›</a:t>
            </a:fld>
            <a:endParaRPr lang="en-US"/>
          </a:p>
        </p:txBody>
      </p:sp>
    </p:spTree>
    <p:extLst>
      <p:ext uri="{BB962C8B-B14F-4D97-AF65-F5344CB8AC3E}">
        <p14:creationId xmlns:p14="http://schemas.microsoft.com/office/powerpoint/2010/main" xmlns="" val="98363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25A6D22-CF95-4BFE-96A8-0FD10469301B}" type="datetimeFigureOut">
              <a:rPr lang="en-US"/>
              <a:pPr>
                <a:defRPr/>
              </a:pPr>
              <a:t>8/3/2016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E8F4F4F-3A1C-4D22-B810-7FC82C4D6E44}" type="slidenum">
              <a:rPr lang="en-US"/>
              <a:pPr/>
              <a:t>‹#›</a:t>
            </a:fld>
            <a:endParaRPr lang="en-US"/>
          </a:p>
        </p:txBody>
      </p:sp>
    </p:spTree>
    <p:extLst>
      <p:ext uri="{BB962C8B-B14F-4D97-AF65-F5344CB8AC3E}">
        <p14:creationId xmlns:p14="http://schemas.microsoft.com/office/powerpoint/2010/main" xmlns="" val="3239688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3AF61B1-8CB9-46C0-AE12-CD917257BF03}" type="datetimeFigureOut">
              <a:rPr lang="en-US"/>
              <a:pPr>
                <a:defRPr/>
              </a:pPr>
              <a:t>8/3/2016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63CD807-3F13-4D74-9FD0-8FF5565F4B7C}" type="slidenum">
              <a:rPr lang="en-US"/>
              <a:pPr/>
              <a:t>‹#›</a:t>
            </a:fld>
            <a:endParaRPr lang="en-US"/>
          </a:p>
        </p:txBody>
      </p:sp>
    </p:spTree>
    <p:extLst>
      <p:ext uri="{BB962C8B-B14F-4D97-AF65-F5344CB8AC3E}">
        <p14:creationId xmlns:p14="http://schemas.microsoft.com/office/powerpoint/2010/main" xmlns="" val="322408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F18C830C-0C3F-478F-ABD3-2A38A66F2225}" type="datetimeFigureOut">
              <a:rPr lang="en-US"/>
              <a:pPr>
                <a:defRPr/>
              </a:pPr>
              <a:t>8/3/2016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216A4D10-8269-4CE0-8DB2-8F2A39555DB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3"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81000"/>
            <a:ext cx="7391400" cy="1569660"/>
          </a:xfrm>
          <a:prstGeom prst="rect">
            <a:avLst/>
          </a:prstGeom>
          <a:noFill/>
          <a:ln w="9525">
            <a:noFill/>
            <a:miter lim="800000"/>
            <a:headEnd/>
            <a:tailEnd/>
          </a:ln>
        </p:spPr>
        <p:txBody>
          <a:bodyPr wrap="square">
            <a:spAutoFit/>
          </a:bodyPr>
          <a:lstStyle/>
          <a:p>
            <a:pPr algn="ctr" eaLnBrk="1" fontAlgn="auto" hangingPunct="1">
              <a:spcBef>
                <a:spcPts val="0"/>
              </a:spcBef>
              <a:spcAft>
                <a:spcPts val="0"/>
              </a:spcAft>
              <a:defRPr/>
            </a:pPr>
            <a:r>
              <a:rPr lang="en-US" sz="32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Standing </a:t>
            </a:r>
            <a:r>
              <a:rPr lang="en-US" sz="3200" dirty="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Committee (SC</a:t>
            </a:r>
            <a:r>
              <a:rPr lang="en-US" sz="32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 Meeting</a:t>
            </a:r>
          </a:p>
          <a:p>
            <a:pPr algn="ctr" eaLnBrk="1" fontAlgn="auto" hangingPunct="1">
              <a:spcBef>
                <a:spcPts val="0"/>
              </a:spcBef>
              <a:spcAft>
                <a:spcPts val="0"/>
              </a:spcAft>
              <a:defRPr/>
            </a:pPr>
            <a:r>
              <a:rPr lang="en-US" sz="32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4</a:t>
            </a:r>
            <a:r>
              <a:rPr lang="en-US" sz="3200" baseline="300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th</a:t>
            </a:r>
            <a:r>
              <a:rPr lang="en-US" sz="32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 August, 2016, 16:00hrs</a:t>
            </a:r>
          </a:p>
          <a:p>
            <a:pPr algn="ctr" eaLnBrk="1" fontAlgn="auto" hangingPunct="1">
              <a:spcBef>
                <a:spcPts val="0"/>
              </a:spcBef>
              <a:spcAft>
                <a:spcPts val="0"/>
              </a:spcAft>
              <a:defRPr/>
            </a:pPr>
            <a:endParaRPr lang="en-US" sz="32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endParaRPr>
          </a:p>
        </p:txBody>
      </p:sp>
      <p:sp>
        <p:nvSpPr>
          <p:cNvPr id="4099" name="TextBox 3"/>
          <p:cNvSpPr txBox="1">
            <a:spLocks noChangeArrowheads="1"/>
          </p:cNvSpPr>
          <p:nvPr/>
        </p:nvSpPr>
        <p:spPr bwMode="auto">
          <a:xfrm>
            <a:off x="2514600" y="4876800"/>
            <a:ext cx="4648200" cy="1055608"/>
          </a:xfrm>
          <a:prstGeom prst="roundRect">
            <a:avLst/>
          </a:prstGeom>
          <a:solidFill>
            <a:schemeClr val="accent3">
              <a:lumMod val="60000"/>
              <a:lumOff val="40000"/>
              <a:alpha val="80000"/>
            </a:schemeClr>
          </a:solidFill>
          <a:ln>
            <a:noFill/>
          </a:ln>
          <a:extLst/>
        </p:spPr>
        <p:txBody>
          <a:bodyPr>
            <a:spAutoFit/>
          </a:bodyPr>
          <a:lstStyle>
            <a:lvl1pPr>
              <a:defRPr sz="3200">
                <a:solidFill>
                  <a:schemeClr val="tx1"/>
                </a:solidFill>
                <a:latin typeface="Calibri" pitchFamily="34" charset="0"/>
              </a:defRPr>
            </a:lvl1pPr>
            <a:lvl2pPr>
              <a:defRPr sz="2800">
                <a:solidFill>
                  <a:schemeClr val="tx1"/>
                </a:solidFill>
                <a:latin typeface="Calibri" pitchFamily="34" charset="0"/>
              </a:defRPr>
            </a:lvl2pPr>
            <a:lvl3pPr>
              <a:defRPr sz="2400">
                <a:solidFill>
                  <a:schemeClr val="tx1"/>
                </a:solidFill>
                <a:latin typeface="Calibri" pitchFamily="34" charset="0"/>
              </a:defRPr>
            </a:lvl3pPr>
            <a:lvl4pPr>
              <a:defRPr sz="2000">
                <a:solidFill>
                  <a:schemeClr val="tx1"/>
                </a:solidFill>
                <a:latin typeface="Calibri" pitchFamily="34" charset="0"/>
              </a:defRPr>
            </a:lvl4pPr>
            <a:lvl5pPr>
              <a:defRPr sz="2000">
                <a:solidFill>
                  <a:schemeClr val="tx1"/>
                </a:solidFill>
                <a:latin typeface="Calibri" pitchFamily="34" charset="0"/>
              </a:defRPr>
            </a:lvl5pPr>
            <a:lvl6pPr fontAlgn="base">
              <a:spcAft>
                <a:spcPct val="0"/>
              </a:spcAft>
              <a:buFont typeface="Arial" charset="0"/>
              <a:buChar char="»"/>
              <a:defRPr sz="2000">
                <a:solidFill>
                  <a:schemeClr val="tx1"/>
                </a:solidFill>
                <a:latin typeface="Calibri" pitchFamily="34" charset="0"/>
              </a:defRPr>
            </a:lvl6pPr>
            <a:lvl7pPr fontAlgn="base">
              <a:spcAft>
                <a:spcPct val="0"/>
              </a:spcAft>
              <a:buFont typeface="Arial" charset="0"/>
              <a:buChar char="»"/>
              <a:defRPr sz="2000">
                <a:solidFill>
                  <a:schemeClr val="tx1"/>
                </a:solidFill>
                <a:latin typeface="Calibri" pitchFamily="34" charset="0"/>
              </a:defRPr>
            </a:lvl7pPr>
            <a:lvl8pPr fontAlgn="base">
              <a:spcAft>
                <a:spcPct val="0"/>
              </a:spcAft>
              <a:buFont typeface="Arial" charset="0"/>
              <a:buChar char="»"/>
              <a:defRPr sz="2000">
                <a:solidFill>
                  <a:schemeClr val="tx1"/>
                </a:solidFill>
                <a:latin typeface="Calibri" pitchFamily="34" charset="0"/>
              </a:defRPr>
            </a:lvl8pPr>
            <a:lvl9pPr fontAlgn="base">
              <a:spcAft>
                <a:spcPct val="0"/>
              </a:spcAft>
              <a:buFont typeface="Arial" charset="0"/>
              <a:buChar char="»"/>
              <a:defRPr sz="2000">
                <a:solidFill>
                  <a:schemeClr val="tx1"/>
                </a:solidFill>
                <a:latin typeface="Calibri" pitchFamily="34" charset="0"/>
              </a:defRPr>
            </a:lvl9pPr>
          </a:lstStyle>
          <a:p>
            <a:pPr algn="ctr" eaLnBrk="1" hangingPunct="1"/>
            <a:r>
              <a:rPr lang="en-US" sz="2800" b="1" dirty="0">
                <a:solidFill>
                  <a:srgbClr val="FF0000"/>
                </a:solidFill>
                <a:latin typeface="Century Gothic" pitchFamily="34" charset="0"/>
                <a:cs typeface="Arial" charset="0"/>
              </a:rPr>
              <a:t>Directorate of Agriculture</a:t>
            </a:r>
          </a:p>
          <a:p>
            <a:pPr algn="ctr" eaLnBrk="1" hangingPunct="1"/>
            <a:r>
              <a:rPr lang="en-US" sz="2800" b="1" dirty="0">
                <a:solidFill>
                  <a:srgbClr val="FF0000"/>
                </a:solidFill>
                <a:latin typeface="Century Gothic" pitchFamily="34" charset="0"/>
                <a:cs typeface="Arial" charset="0"/>
              </a:rPr>
              <a:t>Gujarat, India </a:t>
            </a:r>
            <a:endParaRPr lang="en-IN" sz="2800" b="1" dirty="0">
              <a:solidFill>
                <a:srgbClr val="FF0000"/>
              </a:solidFill>
              <a:latin typeface="Century Gothic" pitchFamily="34" charset="0"/>
              <a:cs typeface="Arial" charset="0"/>
            </a:endParaRPr>
          </a:p>
        </p:txBody>
      </p:sp>
      <p:sp>
        <p:nvSpPr>
          <p:cNvPr id="3" name="Rectangle 2"/>
          <p:cNvSpPr/>
          <p:nvPr/>
        </p:nvSpPr>
        <p:spPr>
          <a:xfrm>
            <a:off x="1752600" y="2244178"/>
            <a:ext cx="7162800" cy="1200329"/>
          </a:xfrm>
          <a:prstGeom prst="rect">
            <a:avLst/>
          </a:prstGeom>
        </p:spPr>
        <p:txBody>
          <a:bodyPr wrap="square">
            <a:spAutoFit/>
          </a:bodyPr>
          <a:lstStyle/>
          <a:p>
            <a:pPr algn="ctr" eaLnBrk="1" fontAlgn="auto" hangingPunct="1">
              <a:spcBef>
                <a:spcPts val="0"/>
              </a:spcBef>
              <a:spcAft>
                <a:spcPts val="0"/>
              </a:spcAft>
              <a:defRPr/>
            </a:pPr>
            <a:r>
              <a:rPr lang="en-US" sz="3200" dirty="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Agenda </a:t>
            </a:r>
            <a:r>
              <a:rPr lang="en-US" sz="40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8</a:t>
            </a:r>
            <a:r>
              <a:rPr lang="en-US" sz="3200" dirty="0" smtClean="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:Presentation </a:t>
            </a:r>
            <a:r>
              <a:rPr lang="en-US" sz="3200" dirty="0">
                <a:ln>
                  <a:solidFill>
                    <a:schemeClr val="bg1"/>
                  </a:solidFill>
                </a:ln>
                <a:solidFill>
                  <a:srgbClr val="002060"/>
                </a:solidFill>
                <a:effectLst>
                  <a:glow rad="177800">
                    <a:schemeClr val="bg1">
                      <a:alpha val="40000"/>
                    </a:schemeClr>
                  </a:glow>
                </a:effectLst>
                <a:latin typeface="Aharoni" panose="02010803020104030203" pitchFamily="2" charset="-79"/>
                <a:cs typeface="Aharoni" panose="02010803020104030203" pitchFamily="2" charset="-79"/>
              </a:rPr>
              <a:t>by the States on implementation of NMOOP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043343256"/>
              </p:ext>
            </p:extLst>
          </p:nvPr>
        </p:nvGraphicFramePr>
        <p:xfrm>
          <a:off x="228600" y="838200"/>
          <a:ext cx="8686802" cy="5305426"/>
        </p:xfrm>
        <a:graphic>
          <a:graphicData uri="http://schemas.openxmlformats.org/drawingml/2006/table">
            <a:tbl>
              <a:tblPr/>
              <a:tblGrid>
                <a:gridCol w="260164"/>
                <a:gridCol w="1532116"/>
                <a:gridCol w="375980"/>
                <a:gridCol w="514622"/>
                <a:gridCol w="549870"/>
                <a:gridCol w="549870"/>
                <a:gridCol w="549870"/>
                <a:gridCol w="526370"/>
                <a:gridCol w="460575"/>
                <a:gridCol w="387729"/>
                <a:gridCol w="486424"/>
                <a:gridCol w="582767"/>
                <a:gridCol w="498172"/>
                <a:gridCol w="432377"/>
                <a:gridCol w="556918"/>
                <a:gridCol w="422978"/>
              </a:tblGrid>
              <a:tr h="302651">
                <a:tc gridSpan="2">
                  <a:txBody>
                    <a:bodyPr/>
                    <a:lstStyle/>
                    <a:p>
                      <a:pPr marL="0" algn="ctr" defTabSz="914400" rtl="0" eaLnBrk="1" fontAlgn="b" latinLnBrk="0" hangingPunct="1"/>
                      <a:r>
                        <a:rPr lang="en-IN" sz="1000" b="1" i="0" u="none" strike="noStrike" kern="1200" dirty="0">
                          <a:solidFill>
                            <a:schemeClr val="tx1"/>
                          </a:solidFill>
                          <a:latin typeface="Arial"/>
                          <a:ea typeface="+mn-ea"/>
                          <a:cs typeface="+mn-cs"/>
                        </a:rPr>
                        <a:t>State :- Gujarat                                                  </a:t>
                      </a: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marL="0" algn="ctr" defTabSz="914400" rtl="0" eaLnBrk="1" fontAlgn="b" latinLnBrk="0" hangingPunct="1"/>
                      <a:r>
                        <a:rPr lang="en-IN" sz="1000" b="1" i="0" u="none" strike="noStrike" kern="1200" dirty="0">
                          <a:solidFill>
                            <a:schemeClr val="tx1"/>
                          </a:solidFill>
                          <a:latin typeface="Arial"/>
                          <a:ea typeface="+mn-ea"/>
                          <a:cs typeface="+mn-cs"/>
                        </a:rPr>
                        <a:t>  Financial:- Rs. In </a:t>
                      </a:r>
                      <a:r>
                        <a:rPr lang="en-IN" sz="1000" b="1" i="0" u="none" strike="noStrike" kern="1200" dirty="0" err="1">
                          <a:solidFill>
                            <a:schemeClr val="tx1"/>
                          </a:solidFill>
                          <a:latin typeface="Arial"/>
                          <a:ea typeface="+mn-ea"/>
                          <a:cs typeface="+mn-cs"/>
                        </a:rPr>
                        <a:t>Lakh</a:t>
                      </a:r>
                      <a:r>
                        <a:rPr lang="en-IN" sz="1000" b="1" i="0" u="none" strike="noStrike" kern="1200" dirty="0">
                          <a:solidFill>
                            <a:schemeClr val="tx1"/>
                          </a:solidFill>
                          <a:latin typeface="Arial"/>
                          <a:ea typeface="+mn-ea"/>
                          <a:cs typeface="+mn-cs"/>
                        </a:rPr>
                        <a:t> </a:t>
                      </a: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marL="0" algn="ctr" defTabSz="914400" rtl="0" eaLnBrk="1" fontAlgn="b" latinLnBrk="0" hangingPunct="1"/>
                      <a:endParaRPr lang="en-IN" sz="1000" b="1" i="0" u="none" strike="noStrike" kern="1200" dirty="0">
                        <a:solidFill>
                          <a:schemeClr val="tx1"/>
                        </a:solidFill>
                        <a:latin typeface="Arial"/>
                        <a:ea typeface="+mn-ea"/>
                        <a:cs typeface="+mn-cs"/>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r>
              <a:tr h="264819">
                <a:tc rowSpan="4">
                  <a:txBody>
                    <a:bodyPr/>
                    <a:lstStyle/>
                    <a:p>
                      <a:pPr algn="ctr" fontAlgn="ctr"/>
                      <a:r>
                        <a:rPr lang="en-IN" sz="1050" b="0" i="0" u="none" strike="noStrike" dirty="0">
                          <a:solidFill>
                            <a:srgbClr val="FF0000"/>
                          </a:solidFill>
                          <a:latin typeface="Arial"/>
                        </a:rPr>
                        <a:t>Sr.</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IN" sz="1050" b="0" i="0" u="none" strike="noStrike" dirty="0">
                          <a:solidFill>
                            <a:srgbClr val="FF0000"/>
                          </a:solidFill>
                          <a:latin typeface="Arial"/>
                        </a:rPr>
                        <a:t>Component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IN" sz="1050" b="0" i="0" u="none" strike="noStrike" dirty="0">
                          <a:solidFill>
                            <a:srgbClr val="FF0000"/>
                          </a:solidFill>
                          <a:latin typeface="Arial"/>
                        </a:rPr>
                        <a:t>Unit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b"/>
                      <a:r>
                        <a:rPr lang="en-IN" sz="1000" b="1" i="0" u="none" strike="noStrike" dirty="0">
                          <a:solidFill>
                            <a:srgbClr val="00B050"/>
                          </a:solidFill>
                          <a:latin typeface="Arial"/>
                        </a:rPr>
                        <a:t>Total Target</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gridSpan="8">
                  <a:txBody>
                    <a:bodyPr/>
                    <a:lstStyle/>
                    <a:p>
                      <a:pPr marL="0" algn="ctr" defTabSz="914400" rtl="0" eaLnBrk="1" fontAlgn="b" latinLnBrk="0" hangingPunct="1"/>
                      <a:r>
                        <a:rPr lang="en-IN" sz="1000" b="1" i="0" u="none" strike="noStrike" kern="1200" dirty="0">
                          <a:solidFill>
                            <a:srgbClr val="00B050"/>
                          </a:solidFill>
                          <a:latin typeface="Arial"/>
                          <a:ea typeface="+mn-ea"/>
                          <a:cs typeface="+mn-cs"/>
                        </a:rPr>
                        <a:t>Total </a:t>
                      </a:r>
                      <a:r>
                        <a:rPr lang="en-IN" sz="1000" b="1" i="0" u="none" strike="noStrike" kern="1200" dirty="0" smtClean="0">
                          <a:solidFill>
                            <a:srgbClr val="00B050"/>
                          </a:solidFill>
                          <a:latin typeface="Arial"/>
                          <a:ea typeface="+mn-ea"/>
                          <a:cs typeface="+mn-cs"/>
                        </a:rPr>
                        <a:t>Achievement</a:t>
                      </a:r>
                      <a:endParaRPr lang="en-IN" sz="1000" b="1" i="0" u="none" strike="noStrike" kern="1200" dirty="0">
                        <a:solidFill>
                          <a:srgbClr val="00B050"/>
                        </a:solidFill>
                        <a:latin typeface="Arial"/>
                        <a:ea typeface="+mn-ea"/>
                        <a:cs typeface="+mn-cs"/>
                      </a:endParaRP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4">
                  <a:txBody>
                    <a:bodyPr/>
                    <a:lstStyle/>
                    <a:p>
                      <a:pPr algn="ctr" fontAlgn="ctr"/>
                      <a:r>
                        <a:rPr lang="en-IN" sz="900" b="0" i="0" u="none" strike="noStrike" dirty="0">
                          <a:solidFill>
                            <a:srgbClr val="FF0000"/>
                          </a:solidFill>
                          <a:latin typeface="Arial"/>
                        </a:rPr>
                        <a: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59366">
                <a:tc vMerge="1">
                  <a:txBody>
                    <a:bodyPr/>
                    <a:lstStyle/>
                    <a:p>
                      <a:endParaRPr lang="en-IN"/>
                    </a:p>
                  </a:txBody>
                  <a:tcPr/>
                </a:tc>
                <a:tc vMerge="1">
                  <a:txBody>
                    <a:bodyPr/>
                    <a:lstStyle/>
                    <a:p>
                      <a:endParaRPr lang="en-IN"/>
                    </a:p>
                  </a:txBody>
                  <a:tcPr/>
                </a:tc>
                <a:tc vMerge="1">
                  <a:txBody>
                    <a:bodyPr/>
                    <a:lstStyle/>
                    <a:p>
                      <a:endParaRPr lang="en-IN"/>
                    </a:p>
                  </a:txBody>
                  <a:tcPr/>
                </a:tc>
                <a:tc rowSpan="3">
                  <a:txBody>
                    <a:bodyPr/>
                    <a:lstStyle/>
                    <a:p>
                      <a:pPr algn="ctr" fontAlgn="ctr"/>
                      <a:r>
                        <a:rPr lang="en-IN" sz="1050" b="0" i="0" u="none" strike="noStrike" dirty="0">
                          <a:solidFill>
                            <a:srgbClr val="FF0000"/>
                          </a:solidFill>
                          <a:latin typeface="Arial"/>
                        </a:rPr>
                        <a:t>Physical</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IN" sz="1000" b="1" i="0" u="none" strike="noStrike" dirty="0">
                          <a:solidFill>
                            <a:schemeClr val="tx2">
                              <a:lumMod val="60000"/>
                              <a:lumOff val="40000"/>
                            </a:schemeClr>
                          </a:solidFill>
                          <a:latin typeface="Arial"/>
                        </a:rPr>
                        <a:t>Financial</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gridSpan="4">
                  <a:txBody>
                    <a:bodyPr/>
                    <a:lstStyle/>
                    <a:p>
                      <a:pPr marL="0" algn="ctr" defTabSz="914400" rtl="0" eaLnBrk="1" fontAlgn="b" latinLnBrk="0" hangingPunct="1"/>
                      <a:r>
                        <a:rPr lang="en-IN" sz="1050" b="0" i="0" u="none" strike="noStrike" kern="1200" dirty="0">
                          <a:solidFill>
                            <a:srgbClr val="FF0000"/>
                          </a:solidFill>
                          <a:latin typeface="Arial"/>
                          <a:ea typeface="+mn-ea"/>
                          <a:cs typeface="+mn-cs"/>
                        </a:rPr>
                        <a:t>Physical</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rowSpan="2" gridSpan="4">
                  <a:txBody>
                    <a:bodyPr/>
                    <a:lstStyle/>
                    <a:p>
                      <a:pPr marL="0" algn="ctr" defTabSz="914400" rtl="0" eaLnBrk="1" fontAlgn="b" latinLnBrk="0" hangingPunct="1"/>
                      <a:r>
                        <a:rPr lang="en-IN" sz="1050" b="0" i="0" u="none" strike="noStrike" kern="1200" dirty="0">
                          <a:solidFill>
                            <a:srgbClr val="FF0000"/>
                          </a:solidFill>
                          <a:latin typeface="Arial"/>
                          <a:ea typeface="+mn-ea"/>
                          <a:cs typeface="+mn-cs"/>
                        </a:rPr>
                        <a:t>Financial</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vMerge="1">
                  <a:txBody>
                    <a:bodyPr/>
                    <a:lstStyle/>
                    <a:p>
                      <a:endParaRPr lang="en-IN"/>
                    </a:p>
                  </a:txBody>
                  <a:tcPr/>
                </a:tc>
              </a:tr>
              <a:tr h="28610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b"/>
                      <a:r>
                        <a:rPr lang="en-IN" sz="1050" b="0" i="0" u="none" strike="noStrike" dirty="0">
                          <a:solidFill>
                            <a:srgbClr val="FF0000"/>
                          </a:solidFill>
                          <a:latin typeface="Arial"/>
                        </a:rPr>
                        <a:t>GOI</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dirty="0">
                          <a:solidFill>
                            <a:srgbClr val="FF0000"/>
                          </a:solidFill>
                          <a:latin typeface="Arial"/>
                        </a:rPr>
                        <a:t>STATE</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dirty="0">
                          <a:solidFill>
                            <a:srgbClr val="FF0000"/>
                          </a:solidFill>
                          <a:latin typeface="Arial"/>
                        </a:rPr>
                        <a:t>TOTAL</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vMerge="1">
                  <a:txBody>
                    <a:bodyPr/>
                    <a:lstStyle/>
                    <a:p>
                      <a:endParaRPr lang="en-IN"/>
                    </a:p>
                  </a:txBody>
                  <a:tcPr/>
                </a:tc>
              </a:tr>
              <a:tr h="286100">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b"/>
                      <a:r>
                        <a:rPr lang="en-IN" sz="1050" b="0" i="0" u="none" strike="noStrike" dirty="0">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5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solidFill>
                            <a:srgbClr val="00B050"/>
                          </a:solidFill>
                          <a:latin typeface="Arial"/>
                        </a:rPr>
                        <a:t>Gen</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solidFill>
                            <a:srgbClr val="00B050"/>
                          </a:solidFill>
                          <a:latin typeface="Arial"/>
                        </a:rPr>
                        <a:t>SC</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solidFill>
                            <a:srgbClr val="00B050"/>
                          </a:solidFill>
                          <a:latin typeface="Arial"/>
                        </a:rPr>
                        <a:t>ST</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solidFill>
                            <a:srgbClr val="00B050"/>
                          </a:solidFill>
                          <a:latin typeface="Arial"/>
                        </a:rPr>
                        <a:t>Total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solidFill>
                            <a:srgbClr val="00B050"/>
                          </a:solidFill>
                          <a:latin typeface="Arial"/>
                        </a:rPr>
                        <a:t>Gen</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solidFill>
                            <a:srgbClr val="00B050"/>
                          </a:solidFill>
                          <a:latin typeface="Arial"/>
                        </a:rPr>
                        <a:t>SC</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solidFill>
                            <a:srgbClr val="00B050"/>
                          </a:solidFill>
                          <a:latin typeface="Arial"/>
                        </a:rPr>
                        <a:t>ST</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solidFill>
                            <a:srgbClr val="00B050"/>
                          </a:solidFill>
                          <a:latin typeface="Arial"/>
                        </a:rPr>
                        <a:t>Total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286100">
                <a:tc>
                  <a:txBody>
                    <a:bodyPr/>
                    <a:lstStyle/>
                    <a:p>
                      <a:pPr algn="ctr" fontAlgn="b"/>
                      <a:r>
                        <a:rPr lang="en-IN" sz="900" b="0" i="0" u="none" strike="noStrike" dirty="0">
                          <a:latin typeface="Arial"/>
                        </a:rPr>
                        <a:t>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Purchase of Breeder seed</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Qtls.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1200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75.00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50.00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125.00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1191.53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a:latin typeface="Arial"/>
                        </a:rPr>
                        <a:t>1191.5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177.440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177.4402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141.95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100">
                <a:tc>
                  <a:txBody>
                    <a:bodyPr/>
                    <a:lstStyle/>
                    <a:p>
                      <a:pPr algn="ctr" fontAlgn="b"/>
                      <a:r>
                        <a:rPr lang="en-IN" sz="900" b="0" i="0" u="none" strike="noStrike">
                          <a:latin typeface="Arial"/>
                        </a:rPr>
                        <a:t>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Prod. of Foundation seed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Qtls.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759</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4.55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3.04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7.59</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385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a:latin typeface="Arial"/>
                        </a:rPr>
                        <a:t>385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3.845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3.8445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50.65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100">
                <a:tc>
                  <a:txBody>
                    <a:bodyPr/>
                    <a:lstStyle/>
                    <a:p>
                      <a:pPr algn="ctr" fontAlgn="b"/>
                      <a:r>
                        <a:rPr lang="en-IN" sz="900" b="0" i="0" u="none" strike="noStrike">
                          <a:latin typeface="Arial"/>
                        </a:rPr>
                        <a:t>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Production of certified seed</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Qtls.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7583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45.50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30.33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75.83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9152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a:latin typeface="Arial"/>
                        </a:rPr>
                        <a:t>9152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91.515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91.5151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120.68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467">
                <a:tc>
                  <a:txBody>
                    <a:bodyPr/>
                    <a:lstStyle/>
                    <a:p>
                      <a:pPr algn="ctr" fontAlgn="b"/>
                      <a:r>
                        <a:rPr lang="en-IN" sz="900" b="0" i="0" u="none" strike="noStrike">
                          <a:latin typeface="Arial"/>
                        </a:rPr>
                        <a:t>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Distri. of Certi. Seed</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Qtls.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22216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231.46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154.32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385.78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5043.6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55.97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66.11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smtClean="0">
                          <a:latin typeface="Arial"/>
                        </a:rPr>
                        <a:t>5165.7</a:t>
                      </a:r>
                      <a:endParaRPr lang="en-IN" sz="1000" b="0" i="0" u="none" strike="noStrike" dirty="0">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87.961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1.35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1.24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90.55494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23.47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2104">
                <a:tc>
                  <a:txBody>
                    <a:bodyPr/>
                    <a:lstStyle/>
                    <a:p>
                      <a:pPr algn="ctr" fontAlgn="b"/>
                      <a:r>
                        <a:rPr lang="en-IN" sz="900" b="0" i="0" u="none" strike="noStrike">
                          <a:latin typeface="Arial"/>
                        </a:rPr>
                        <a:t>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seed infrastructure development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467">
                <a:tc gridSpan="2">
                  <a:txBody>
                    <a:bodyPr/>
                    <a:lstStyle/>
                    <a:p>
                      <a:pPr algn="r" fontAlgn="b"/>
                      <a:r>
                        <a:rPr lang="en-IN" sz="900" b="1" i="0" u="none" strike="noStrike" dirty="0">
                          <a:solidFill>
                            <a:srgbClr val="0070C0"/>
                          </a:solidFill>
                          <a:latin typeface="Arial"/>
                        </a:rPr>
                        <a:t>Total seed </a:t>
                      </a:r>
                      <a:r>
                        <a:rPr lang="en-IN" sz="900" b="1" i="0" u="none" strike="noStrike" dirty="0" smtClean="0">
                          <a:solidFill>
                            <a:srgbClr val="0070C0"/>
                          </a:solidFill>
                          <a:latin typeface="Arial"/>
                        </a:rPr>
                        <a:t>Component (1 to 5 )</a:t>
                      </a:r>
                      <a:endParaRPr lang="en-IN" sz="900" b="1" i="0" u="none" strike="noStrike" dirty="0">
                        <a:solidFill>
                          <a:srgbClr val="0070C0"/>
                        </a:solidFill>
                        <a:latin typeface="Arial"/>
                      </a:endParaRPr>
                    </a:p>
                  </a:txBody>
                  <a:tcPr marL="4673" marR="4673" marT="4673"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b"/>
                      <a:r>
                        <a:rPr lang="en-IN" sz="900" b="1" i="0" u="none" strike="noStrike">
                          <a:solidFill>
                            <a:srgbClr val="0070C0"/>
                          </a:solidFill>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31758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356.51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237.69</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594.20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15772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56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66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1" i="0" u="none" strike="noStrike" dirty="0" smtClean="0">
                          <a:solidFill>
                            <a:srgbClr val="0070C0"/>
                          </a:solidFill>
                          <a:latin typeface="Arial"/>
                        </a:rPr>
                        <a:t>15894</a:t>
                      </a:r>
                      <a:endParaRPr lang="en-IN" sz="1000" b="1" i="0" u="none" strike="noStrike" dirty="0">
                        <a:solidFill>
                          <a:srgbClr val="0070C0"/>
                        </a:solidFill>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360.76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1.35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1.24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363.35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61.15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100">
                <a:tc>
                  <a:txBody>
                    <a:bodyPr/>
                    <a:lstStyle/>
                    <a:p>
                      <a:pPr algn="ctr" fontAlgn="b"/>
                      <a:r>
                        <a:rPr lang="en-IN" sz="900" b="0" i="0" u="none" strike="noStrike">
                          <a:latin typeface="Arial"/>
                        </a:rPr>
                        <a:t>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Block Demonstration</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Ha.</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7415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223.08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148.72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371.80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5734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193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387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a:latin typeface="Arial"/>
                        </a:rPr>
                        <a:t>6314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208.841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5.50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15.27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229.6043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61.75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100">
                <a:tc>
                  <a:txBody>
                    <a:bodyPr/>
                    <a:lstStyle/>
                    <a:p>
                      <a:pPr algn="ctr" fontAlgn="b"/>
                      <a:r>
                        <a:rPr lang="en-IN" sz="900" b="0" i="0" u="none" strike="noStrike">
                          <a:latin typeface="Arial"/>
                        </a:rPr>
                        <a:t>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B.D.Polymulch in G'nut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Ha.</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80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5.52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3.68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9.20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0.000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100">
                <a:tc>
                  <a:txBody>
                    <a:bodyPr/>
                    <a:lstStyle/>
                    <a:p>
                      <a:pPr algn="ctr" fontAlgn="b"/>
                      <a:r>
                        <a:rPr lang="en-IN" sz="900" b="0" i="0" u="none" strike="noStrike">
                          <a:latin typeface="Arial"/>
                        </a:rPr>
                        <a:t>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dirty="0">
                          <a:latin typeface="Arial"/>
                        </a:rPr>
                        <a:t>IPM Demonstration(FFS)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Nos.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458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73.37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48.91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122.28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61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a:latin typeface="Arial"/>
                        </a:rPr>
                        <a:t>61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9.437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9.43662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7.72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100">
                <a:tc>
                  <a:txBody>
                    <a:bodyPr/>
                    <a:lstStyle/>
                    <a:p>
                      <a:pPr algn="ctr" fontAlgn="b"/>
                      <a:r>
                        <a:rPr lang="en-IN" sz="900" b="0" i="0" u="none" strike="noStrike">
                          <a:latin typeface="Arial"/>
                        </a:rPr>
                        <a:t>9</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Farmers Training</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Nos.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334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48.10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32.06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80.16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282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55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dirty="0">
                          <a:latin typeface="Arial"/>
                        </a:rPr>
                        <a:t>338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59.750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0.29</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11.91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71.95394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89.76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6100">
                <a:tc>
                  <a:txBody>
                    <a:bodyPr/>
                    <a:lstStyle/>
                    <a:p>
                      <a:pPr algn="ctr" fontAlgn="b"/>
                      <a:r>
                        <a:rPr lang="en-IN" sz="900" b="0" i="0" u="none" strike="noStrike">
                          <a:latin typeface="Arial"/>
                        </a:rPr>
                        <a:t>10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Officer training</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Nos.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3.67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2.45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6.12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latin typeface="Arial"/>
                        </a:rPr>
                        <a:t>15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4.390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0.31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4.70409</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76.86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7085">
                <a:tc>
                  <a:txBody>
                    <a:bodyPr/>
                    <a:lstStyle/>
                    <a:p>
                      <a:pPr algn="ctr" fontAlgn="b"/>
                      <a:r>
                        <a:rPr lang="en-IN" sz="900" b="0" i="0" u="none" strike="noStrike">
                          <a:latin typeface="Arial"/>
                        </a:rPr>
                        <a:t>11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900" b="0" i="0" u="none" strike="noStrike">
                          <a:latin typeface="Arial"/>
                        </a:rPr>
                        <a:t>Mission Management Expenses</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9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15.91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10.61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26.52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900" b="0" i="0" u="none" strike="noStrike" dirty="0">
                          <a:solidFill>
                            <a:srgbClr val="000000"/>
                          </a:solidFill>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900" b="0" i="0" u="none" strike="noStrike">
                          <a:solidFill>
                            <a:srgbClr val="000000"/>
                          </a:solidFill>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900" b="0" i="0" u="none" strike="noStrike">
                          <a:solidFill>
                            <a:srgbClr val="000000"/>
                          </a:solidFill>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1.512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a:solidFill>
                            <a:srgbClr val="000000"/>
                          </a:solidFill>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0.00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IN" sz="1000" b="0" i="0" u="none" strike="noStrike" dirty="0">
                          <a:solidFill>
                            <a:srgbClr val="000000"/>
                          </a:solidFill>
                          <a:latin typeface="Arial"/>
                        </a:rPr>
                        <a:t>1.51171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5.70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09467">
                <a:tc gridSpan="2">
                  <a:txBody>
                    <a:bodyPr/>
                    <a:lstStyle/>
                    <a:p>
                      <a:pPr algn="r" fontAlgn="b"/>
                      <a:r>
                        <a:rPr lang="en-IN" sz="900" b="1" i="0" u="none" strike="noStrike" dirty="0">
                          <a:solidFill>
                            <a:srgbClr val="0070C0"/>
                          </a:solidFill>
                          <a:latin typeface="Arial"/>
                        </a:rPr>
                        <a:t>Total of Transfer of </a:t>
                      </a:r>
                      <a:r>
                        <a:rPr lang="en-IN" sz="900" b="1" i="0" u="none" strike="noStrike" dirty="0" smtClean="0">
                          <a:solidFill>
                            <a:srgbClr val="0070C0"/>
                          </a:solidFill>
                          <a:latin typeface="Arial"/>
                        </a:rPr>
                        <a:t>Technology</a:t>
                      </a:r>
                      <a:r>
                        <a:rPr lang="en-IN" sz="900" b="1" i="0" u="none" strike="noStrike" baseline="0" dirty="0" smtClean="0">
                          <a:solidFill>
                            <a:srgbClr val="0070C0"/>
                          </a:solidFill>
                          <a:latin typeface="Arial"/>
                        </a:rPr>
                        <a:t>    </a:t>
                      </a:r>
                      <a:r>
                        <a:rPr lang="en-IN" sz="900" b="1" i="0" u="none" strike="noStrike" dirty="0" smtClean="0">
                          <a:solidFill>
                            <a:srgbClr val="0070C0"/>
                          </a:solidFill>
                          <a:latin typeface="Arial"/>
                        </a:rPr>
                        <a:t>(6 o 11)</a:t>
                      </a:r>
                      <a:endParaRPr lang="en-IN" sz="900" b="1" i="0" u="none" strike="noStrike" dirty="0">
                        <a:solidFill>
                          <a:srgbClr val="0070C0"/>
                        </a:solidFill>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b"/>
                      <a:r>
                        <a:rPr lang="en-IN" sz="900" b="1" i="0" u="none" strike="noStrike" dirty="0">
                          <a:solidFill>
                            <a:srgbClr val="0070C0"/>
                          </a:solidFill>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8304</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369.65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246.43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616.08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6091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195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442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000" b="1" i="0" u="none" strike="noStrike" dirty="0" smtClean="0">
                          <a:solidFill>
                            <a:srgbClr val="0070C0"/>
                          </a:solidFill>
                          <a:latin typeface="Arial"/>
                        </a:rPr>
                        <a:t>6728</a:t>
                      </a:r>
                      <a:endParaRPr lang="en-IN" sz="1000" b="1" i="0" u="none" strike="noStrike" dirty="0">
                        <a:solidFill>
                          <a:srgbClr val="0070C0"/>
                        </a:solidFill>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283.93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a:solidFill>
                            <a:srgbClr val="0070C0"/>
                          </a:solidFill>
                          <a:latin typeface="Arial"/>
                        </a:rPr>
                        <a:t>6.10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27.18</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0070C0"/>
                          </a:solidFill>
                          <a:latin typeface="Arial"/>
                        </a:rPr>
                        <a:t>317.21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51.49</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718439252"/>
              </p:ext>
            </p:extLst>
          </p:nvPr>
        </p:nvGraphicFramePr>
        <p:xfrm>
          <a:off x="838200" y="304800"/>
          <a:ext cx="8686800" cy="533400"/>
        </p:xfrm>
        <a:graphic>
          <a:graphicData uri="http://schemas.openxmlformats.org/drawingml/2006/table">
            <a:tbl>
              <a:tblPr/>
              <a:tblGrid>
                <a:gridCol w="8686800"/>
              </a:tblGrid>
              <a:tr h="533400">
                <a:tc>
                  <a:txBody>
                    <a:bodyPr/>
                    <a:lstStyle/>
                    <a:p>
                      <a:pPr marL="0" algn="ctr" defTabSz="914400" rtl="0" eaLnBrk="1" fontAlgn="b" latinLnBrk="0" hangingPunct="1"/>
                      <a:r>
                        <a:rPr lang="en-IN" sz="1600" b="1" i="0" u="none" strike="noStrike" kern="1200" dirty="0">
                          <a:solidFill>
                            <a:schemeClr val="tx1"/>
                          </a:solidFill>
                          <a:latin typeface="Arial"/>
                          <a:ea typeface="+mn-ea"/>
                          <a:cs typeface="+mn-cs"/>
                        </a:rPr>
                        <a:t>Physical &amp; Financial Target  and </a:t>
                      </a:r>
                      <a:r>
                        <a:rPr lang="en-IN" sz="1600" b="1" i="0" u="none" strike="noStrike" kern="1200" dirty="0" smtClean="0">
                          <a:solidFill>
                            <a:schemeClr val="tx1"/>
                          </a:solidFill>
                          <a:latin typeface="Arial"/>
                          <a:ea typeface="+mn-ea"/>
                          <a:cs typeface="+mn-cs"/>
                        </a:rPr>
                        <a:t>Achievement</a:t>
                      </a:r>
                      <a:r>
                        <a:rPr lang="en-IN" sz="1600" b="1" i="0" u="none" strike="noStrike" kern="1200" baseline="0" dirty="0" smtClean="0">
                          <a:solidFill>
                            <a:schemeClr val="tx1"/>
                          </a:solidFill>
                          <a:latin typeface="Arial"/>
                          <a:ea typeface="+mn-ea"/>
                          <a:cs typeface="+mn-cs"/>
                        </a:rPr>
                        <a:t> </a:t>
                      </a:r>
                      <a:r>
                        <a:rPr lang="en-IN" sz="1600" b="1" i="0" u="none" strike="noStrike" kern="1200" dirty="0" smtClean="0">
                          <a:solidFill>
                            <a:schemeClr val="tx1"/>
                          </a:solidFill>
                          <a:latin typeface="Arial"/>
                          <a:ea typeface="+mn-ea"/>
                          <a:cs typeface="+mn-cs"/>
                        </a:rPr>
                        <a:t> </a:t>
                      </a:r>
                      <a:r>
                        <a:rPr lang="en-IN" sz="1600" b="1" i="0" u="none" strike="noStrike" kern="1200" dirty="0">
                          <a:solidFill>
                            <a:schemeClr val="tx1"/>
                          </a:solidFill>
                          <a:latin typeface="Arial"/>
                          <a:ea typeface="+mn-ea"/>
                          <a:cs typeface="+mn-cs"/>
                        </a:rPr>
                        <a:t>under NMOOP-Oilseeds</a:t>
                      </a:r>
                    </a:p>
                    <a:p>
                      <a:pPr marL="0" algn="ctr" defTabSz="914400" rtl="0" eaLnBrk="1" fontAlgn="b" latinLnBrk="0" hangingPunct="1"/>
                      <a:r>
                        <a:rPr lang="en-IN" sz="1600" b="1" i="0" u="none" strike="noStrike" kern="1200" dirty="0">
                          <a:solidFill>
                            <a:schemeClr val="tx1"/>
                          </a:solidFill>
                          <a:latin typeface="Arial"/>
                          <a:ea typeface="+mn-ea"/>
                          <a:cs typeface="+mn-cs"/>
                        </a:rPr>
                        <a:t>Monthly </a:t>
                      </a:r>
                      <a:r>
                        <a:rPr lang="en-IN" sz="1600" b="1" i="0" u="none" strike="noStrike" kern="1200" dirty="0" smtClean="0">
                          <a:solidFill>
                            <a:schemeClr val="tx1"/>
                          </a:solidFill>
                          <a:latin typeface="Arial"/>
                          <a:ea typeface="+mn-ea"/>
                          <a:cs typeface="+mn-cs"/>
                        </a:rPr>
                        <a:t>Progress </a:t>
                      </a:r>
                      <a:r>
                        <a:rPr lang="en-IN" sz="1600" b="1" i="0" u="none" strike="noStrike" kern="1200" dirty="0">
                          <a:solidFill>
                            <a:schemeClr val="tx1"/>
                          </a:solidFill>
                          <a:latin typeface="Arial"/>
                          <a:ea typeface="+mn-ea"/>
                          <a:cs typeface="+mn-cs"/>
                        </a:rPr>
                        <a:t>Report of  March  -2016 (Final)</a:t>
                      </a:r>
                    </a:p>
                  </a:txBody>
                  <a:tcPr marL="4673" marR="4673" marT="4671" marB="0" anchor="b">
                    <a:lnL>
                      <a:noFill/>
                    </a:lnL>
                    <a:lnR>
                      <a:noFill/>
                    </a:lnR>
                    <a:lnT>
                      <a:noFill/>
                    </a:lnT>
                    <a:lnB>
                      <a:noFill/>
                    </a:lnB>
                  </a:tcPr>
                </a:tc>
              </a:tr>
            </a:tbl>
          </a:graphicData>
        </a:graphic>
      </p:graphicFrame>
    </p:spTree>
    <p:extLst>
      <p:ext uri="{BB962C8B-B14F-4D97-AF65-F5344CB8AC3E}">
        <p14:creationId xmlns:p14="http://schemas.microsoft.com/office/powerpoint/2010/main" xmlns="" val="4676459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4157310026"/>
              </p:ext>
            </p:extLst>
          </p:nvPr>
        </p:nvGraphicFramePr>
        <p:xfrm>
          <a:off x="228600" y="273050"/>
          <a:ext cx="8763001" cy="6232331"/>
        </p:xfrm>
        <a:graphic>
          <a:graphicData uri="http://schemas.openxmlformats.org/drawingml/2006/table">
            <a:tbl>
              <a:tblPr/>
              <a:tblGrid>
                <a:gridCol w="262445"/>
                <a:gridCol w="1545555"/>
                <a:gridCol w="379278"/>
                <a:gridCol w="519137"/>
                <a:gridCol w="554693"/>
                <a:gridCol w="554693"/>
                <a:gridCol w="554693"/>
                <a:gridCol w="530988"/>
                <a:gridCol w="464615"/>
                <a:gridCol w="391129"/>
                <a:gridCol w="490691"/>
                <a:gridCol w="587879"/>
                <a:gridCol w="502542"/>
                <a:gridCol w="436170"/>
                <a:gridCol w="561804"/>
                <a:gridCol w="426689"/>
              </a:tblGrid>
              <a:tr h="234159">
                <a:tc gridSpan="2">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State :- Gujarat                                                  </a:t>
                      </a: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dirty="0">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IN" sz="700" b="1" i="0" u="none" strike="noStrike">
                        <a:latin typeface="Arial"/>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gridSpan="5">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  Financial:- Rs. In </a:t>
                      </a:r>
                      <a:r>
                        <a:rPr lang="en-IN" sz="1100" b="1" i="0" u="none" strike="noStrike" kern="1200" dirty="0" err="1">
                          <a:solidFill>
                            <a:schemeClr val="tx1"/>
                          </a:solidFill>
                          <a:latin typeface="Arial"/>
                          <a:ea typeface="+mn-ea"/>
                          <a:cs typeface="+mn-cs"/>
                        </a:rPr>
                        <a:t>Lakh</a:t>
                      </a:r>
                      <a:r>
                        <a:rPr lang="en-IN" sz="1100" b="1" i="0" u="none" strike="noStrike" kern="1200" dirty="0">
                          <a:solidFill>
                            <a:schemeClr val="tx1"/>
                          </a:solidFill>
                          <a:latin typeface="Arial"/>
                          <a:ea typeface="+mn-ea"/>
                          <a:cs typeface="+mn-cs"/>
                        </a:rPr>
                        <a:t> </a:t>
                      </a: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a:txBody>
                    <a:bodyPr/>
                    <a:lstStyle/>
                    <a:p>
                      <a:pPr marL="0" algn="ctr" defTabSz="914400" rtl="0" eaLnBrk="1" fontAlgn="ctr" latinLnBrk="0" hangingPunct="1"/>
                      <a:endParaRPr lang="en-IN" sz="1100" b="1" i="0" u="none" strike="noStrike" kern="1200" dirty="0">
                        <a:solidFill>
                          <a:schemeClr val="tx1"/>
                        </a:solidFill>
                        <a:latin typeface="Arial"/>
                        <a:ea typeface="+mn-ea"/>
                        <a:cs typeface="+mn-cs"/>
                      </a:endParaRPr>
                    </a:p>
                  </a:txBody>
                  <a:tcPr marL="4673" marR="4673" marT="4673" marB="0" anchor="b">
                    <a:lnL>
                      <a:noFill/>
                    </a:lnL>
                    <a:lnR>
                      <a:noFill/>
                    </a:lnR>
                    <a:lnT>
                      <a:noFill/>
                    </a:lnT>
                    <a:lnB w="6350" cap="flat" cmpd="sng" algn="ctr">
                      <a:solidFill>
                        <a:srgbClr val="000000"/>
                      </a:solidFill>
                      <a:prstDash val="solid"/>
                      <a:round/>
                      <a:headEnd type="none" w="med" len="med"/>
                      <a:tailEnd type="none" w="med" len="med"/>
                    </a:lnB>
                  </a:tcPr>
                </a:tc>
              </a:tr>
              <a:tr h="204891">
                <a:tc rowSpan="4">
                  <a:txBody>
                    <a:bodyPr/>
                    <a:lstStyle/>
                    <a:p>
                      <a:pPr algn="ctr" fontAlgn="ctr"/>
                      <a:r>
                        <a:rPr lang="en-IN" sz="1100" b="1" i="0" u="none" strike="noStrike" dirty="0">
                          <a:latin typeface="Arial"/>
                        </a:rPr>
                        <a:t>Sr.</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IN" sz="1100" b="1" i="0" u="none" strike="noStrike" dirty="0">
                          <a:latin typeface="Arial"/>
                        </a:rPr>
                        <a:t>Component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ctr" fontAlgn="ctr"/>
                      <a:r>
                        <a:rPr lang="en-IN" sz="1100" b="1" i="0" u="none" strike="noStrike" dirty="0">
                          <a:latin typeface="Arial"/>
                        </a:rPr>
                        <a:t>Unit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Total Target</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gridSpan="8">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Total </a:t>
                      </a:r>
                      <a:r>
                        <a:rPr lang="en-IN" sz="1100" b="1" i="0" u="none" strike="noStrike" kern="1200" dirty="0" err="1">
                          <a:solidFill>
                            <a:schemeClr val="tx1"/>
                          </a:solidFill>
                          <a:latin typeface="Arial"/>
                          <a:ea typeface="+mn-ea"/>
                          <a:cs typeface="+mn-cs"/>
                        </a:rPr>
                        <a:t>Achivement</a:t>
                      </a:r>
                      <a:r>
                        <a:rPr lang="en-IN" sz="1100" b="1" i="0" u="none" strike="noStrike" kern="1200" dirty="0">
                          <a:solidFill>
                            <a:schemeClr val="tx1"/>
                          </a:solidFill>
                          <a:latin typeface="Arial"/>
                          <a:ea typeface="+mn-ea"/>
                          <a:cs typeface="+mn-cs"/>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hMerge="1">
                  <a:txBody>
                    <a:bodyPr/>
                    <a:lstStyle/>
                    <a:p>
                      <a:endParaRPr lang="en-IN"/>
                    </a:p>
                  </a:txBody>
                  <a:tcPr/>
                </a:tc>
                <a:tc rowSpan="4">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vMerge="1">
                  <a:txBody>
                    <a:bodyPr/>
                    <a:lstStyle/>
                    <a:p>
                      <a:endParaRPr lang="en-IN"/>
                    </a:p>
                  </a:txBody>
                  <a:tcPr/>
                </a:tc>
                <a:tc vMerge="1">
                  <a:txBody>
                    <a:bodyPr/>
                    <a:lstStyle/>
                    <a:p>
                      <a:endParaRPr lang="en-IN"/>
                    </a:p>
                  </a:txBody>
                  <a:tcPr/>
                </a:tc>
                <a:tc vMerge="1">
                  <a:txBody>
                    <a:bodyPr/>
                    <a:lstStyle/>
                    <a:p>
                      <a:endParaRPr lang="en-IN"/>
                    </a:p>
                  </a:txBody>
                  <a:tcPr/>
                </a:tc>
                <a:tc rowSpan="3">
                  <a:txBody>
                    <a:bodyPr/>
                    <a:lstStyle/>
                    <a:p>
                      <a:pPr algn="ctr" fontAlgn="ctr"/>
                      <a:r>
                        <a:rPr lang="en-IN" sz="1100" b="1" i="0" u="none" strike="noStrike" dirty="0">
                          <a:latin typeface="Arial"/>
                        </a:rPr>
                        <a:t>Physical</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Financial</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hMerge="1">
                  <a:txBody>
                    <a:bodyPr/>
                    <a:lstStyle/>
                    <a:p>
                      <a:endParaRPr lang="en-IN"/>
                    </a:p>
                  </a:txBody>
                  <a:tcPr/>
                </a:tc>
                <a:tc rowSpan="2" gridSpan="4">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Physical</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rowSpan="2" gridSpan="4">
                  <a:txBody>
                    <a:bodyPr/>
                    <a:lstStyle/>
                    <a:p>
                      <a:pPr marL="0" algn="ctr" defTabSz="914400" rtl="0" eaLnBrk="1" fontAlgn="ctr" latinLnBrk="0" hangingPunct="1"/>
                      <a:r>
                        <a:rPr lang="en-IN" sz="1100" b="1" i="0" u="none" strike="noStrike" kern="1200" dirty="0">
                          <a:solidFill>
                            <a:schemeClr val="tx1"/>
                          </a:solidFill>
                          <a:latin typeface="Arial"/>
                          <a:ea typeface="+mn-ea"/>
                          <a:cs typeface="+mn-cs"/>
                        </a:rPr>
                        <a:t>Financial</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n-IN"/>
                    </a:p>
                  </a:txBody>
                  <a:tcPr/>
                </a:tc>
                <a:tc rowSpan="2" hMerge="1">
                  <a:txBody>
                    <a:bodyPr/>
                    <a:lstStyle/>
                    <a:p>
                      <a:endParaRPr lang="en-IN"/>
                    </a:p>
                  </a:txBody>
                  <a:tcPr/>
                </a:tc>
                <a:tc rowSpan="2" hMerge="1">
                  <a:txBody>
                    <a:bodyPr/>
                    <a:lstStyle/>
                    <a:p>
                      <a:endParaRPr lang="en-IN"/>
                    </a:p>
                  </a:txBody>
                  <a:tcPr/>
                </a:tc>
                <a:tc vMerge="1">
                  <a:txBody>
                    <a:bodyPr/>
                    <a:lstStyle/>
                    <a:p>
                      <a:endParaRPr lang="en-IN"/>
                    </a:p>
                  </a:txBody>
                  <a:tcPr/>
                </a:tc>
              </a:tr>
              <a:tr h="201675">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b"/>
                      <a:r>
                        <a:rPr lang="en-IN" sz="1100" b="1" i="0" u="none" strike="noStrike" dirty="0">
                          <a:latin typeface="Arial"/>
                        </a:rPr>
                        <a:t>GOI</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latin typeface="Arial"/>
                        </a:rPr>
                        <a:t>STATE</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latin typeface="Arial"/>
                        </a:rPr>
                        <a:t>TOTAL</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gridSpan="4" vMerge="1">
                  <a:txBody>
                    <a:bodyPr/>
                    <a:lstStyle/>
                    <a:p>
                      <a:endParaRPr lang="en-IN"/>
                    </a:p>
                  </a:txBody>
                  <a:tcPr/>
                </a:tc>
                <a:tc hMerge="1" vMerge="1">
                  <a:txBody>
                    <a:bodyPr/>
                    <a:lstStyle/>
                    <a:p>
                      <a:endParaRPr lang="en-IN"/>
                    </a:p>
                  </a:txBody>
                  <a:tcPr/>
                </a:tc>
                <a:tc hMerge="1" vMerge="1">
                  <a:txBody>
                    <a:bodyPr/>
                    <a:lstStyle/>
                    <a:p>
                      <a:endParaRPr lang="en-IN"/>
                    </a:p>
                  </a:txBody>
                  <a:tcPr/>
                </a:tc>
                <a:tc hMerge="1" vMerge="1">
                  <a:txBody>
                    <a:bodyPr/>
                    <a:lstStyle/>
                    <a:p>
                      <a:endParaRPr lang="en-IN"/>
                    </a:p>
                  </a:txBody>
                  <a:tcPr/>
                </a:tc>
                <a:tc vMerge="1">
                  <a:txBody>
                    <a:bodyPr/>
                    <a:lstStyle/>
                    <a:p>
                      <a:endParaRPr lang="en-IN"/>
                    </a:p>
                  </a:txBody>
                  <a:tcPr/>
                </a:tc>
              </a:tr>
              <a:tr h="201675">
                <a:tc vMerge="1">
                  <a:txBody>
                    <a:bodyPr/>
                    <a:lstStyle/>
                    <a:p>
                      <a:endParaRPr lang="en-IN"/>
                    </a:p>
                  </a:txBody>
                  <a:tcPr/>
                </a:tc>
                <a:tc vMerge="1">
                  <a:txBody>
                    <a:bodyPr/>
                    <a:lstStyle/>
                    <a:p>
                      <a:endParaRPr lang="en-IN"/>
                    </a:p>
                  </a:txBody>
                  <a:tcPr/>
                </a:tc>
                <a:tc vMerge="1">
                  <a:txBody>
                    <a:bodyPr/>
                    <a:lstStyle/>
                    <a:p>
                      <a:endParaRPr lang="en-IN"/>
                    </a:p>
                  </a:txBody>
                  <a:tcPr/>
                </a:tc>
                <a:tc vMerge="1">
                  <a:txBody>
                    <a:bodyPr/>
                    <a:lstStyle/>
                    <a:p>
                      <a:endParaRPr lang="en-IN"/>
                    </a:p>
                  </a:txBody>
                  <a:tcPr/>
                </a:tc>
                <a:tc>
                  <a:txBody>
                    <a:bodyPr/>
                    <a:lstStyle/>
                    <a:p>
                      <a:pPr algn="ctr" fontAlgn="b"/>
                      <a:r>
                        <a:rPr lang="en-IN" sz="1100" b="1"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Gen</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SC</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ST</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Total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Gen</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SC</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ST</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latin typeface="Arial"/>
                        </a:rPr>
                        <a:t>Total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IN"/>
                    </a:p>
                  </a:txBody>
                  <a:tcPr/>
                </a:tc>
              </a:tr>
              <a:tr h="565589">
                <a:tc>
                  <a:txBody>
                    <a:bodyPr/>
                    <a:lstStyle/>
                    <a:p>
                      <a:pPr algn="ctr" fontAlgn="b"/>
                      <a:r>
                        <a:rPr lang="en-IN" sz="1000" b="0" i="0" u="none" strike="noStrike" dirty="0">
                          <a:latin typeface="Arial"/>
                        </a:rPr>
                        <a:t>12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Distribution Gypsum/Pyrite/liming/dolomite/SSP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dirty="0">
                          <a:latin typeface="Arial"/>
                        </a:rPr>
                        <a:t>Ha.</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45000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202.500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135.000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337.50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49715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120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490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50325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372.866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0.89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3.69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377.44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111.83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13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Rhizobium/PSB culture</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Ha.</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5022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9.040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6.030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15.07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1184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325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1535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3.552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0.98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4.61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30.56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967">
                <a:tc>
                  <a:txBody>
                    <a:bodyPr/>
                    <a:lstStyle/>
                    <a:p>
                      <a:pPr algn="ctr" fontAlgn="b"/>
                      <a:r>
                        <a:rPr lang="en-IN" sz="1000" b="0" i="0" u="none" strike="noStrike" dirty="0">
                          <a:latin typeface="Arial"/>
                        </a:rPr>
                        <a:t>14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P.P.Chemicals /insecticides/Biopesticides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Ha.</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6700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20.100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13.400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33.50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4143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41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486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dirty="0">
                          <a:latin typeface="Arial"/>
                        </a:rPr>
                        <a:t>4670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20.708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0.20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2.43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23.34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69.67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 </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Micro nutrient</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833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2.500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1.670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4.17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618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dirty="0">
                          <a:latin typeface="Arial"/>
                        </a:rPr>
                        <a:t>652</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3.083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0.14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3.25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77.86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15</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NPV</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Ha.</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375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1.130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0.750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1.88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16</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P.P.Equipments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 </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 </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000" b="0" i="0" u="none" strike="noStrike">
                          <a:latin typeface="Arial"/>
                        </a:rPr>
                        <a:t>Manully Operated</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2262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9.50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6.33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15.83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 </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000" b="0" i="0" u="none" strike="noStrike">
                          <a:latin typeface="Arial"/>
                        </a:rPr>
                        <a:t>Power Operated</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303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9.09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6.06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15.15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133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135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3.990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4.01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26.44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967">
                <a:tc>
                  <a:txBody>
                    <a:bodyPr/>
                    <a:lstStyle/>
                    <a:p>
                      <a:pPr algn="ctr" fontAlgn="b"/>
                      <a:r>
                        <a:rPr lang="en-IN" sz="1000" b="0" i="0" u="none" strike="noStrike" dirty="0">
                          <a:latin typeface="Arial"/>
                        </a:rPr>
                        <a:t>17</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Impr. Farm Implements-total</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1000" b="0" i="0" u="none" strike="noStrike">
                        <a:latin typeface="Arial"/>
                      </a:endParaRP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dirty="0">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 </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000" b="0" i="0" u="none" strike="noStrike" dirty="0">
                          <a:latin typeface="Arial"/>
                        </a:rPr>
                        <a:t>Manual</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733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35.18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23.46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58.64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102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dirty="0">
                          <a:latin typeface="Arial"/>
                        </a:rPr>
                        <a:t>105</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7.010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0.25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7.26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12.38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 </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1000" b="0" i="0" u="none" strike="noStrike">
                          <a:latin typeface="Arial"/>
                        </a:rPr>
                        <a:t>Power Operated</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151.20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100.80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252.00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608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691</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123.609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3.32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18.95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145.88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57.89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18</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Seed storage bins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1833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11.00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7.33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18.33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1675">
                <a:tc>
                  <a:txBody>
                    <a:bodyPr/>
                    <a:lstStyle/>
                    <a:p>
                      <a:pPr algn="ctr" fontAlgn="b"/>
                      <a:r>
                        <a:rPr lang="en-IN" sz="1000" b="0" i="0" u="none" strike="noStrike" dirty="0">
                          <a:latin typeface="Arial"/>
                        </a:rPr>
                        <a:t>19</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Sprinkler sets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Ha.</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1075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132.97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88.64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221.61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1495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1500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149.500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0.40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0.10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150.00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67.69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8967">
                <a:tc>
                  <a:txBody>
                    <a:bodyPr/>
                    <a:lstStyle/>
                    <a:p>
                      <a:pPr algn="ctr" fontAlgn="b"/>
                      <a:r>
                        <a:rPr lang="en-IN" sz="1000" b="0" i="0" u="none" strike="noStrike" dirty="0">
                          <a:latin typeface="Arial"/>
                        </a:rPr>
                        <a:t>20</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Pipes for supplying water</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Unit of 600m</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1250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112.50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75.00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187.50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212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240</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14.488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0.21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1.01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15.71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8.38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891">
                <a:tc>
                  <a:txBody>
                    <a:bodyPr/>
                    <a:lstStyle/>
                    <a:p>
                      <a:pPr algn="ctr" fontAlgn="b"/>
                      <a:r>
                        <a:rPr lang="en-IN" sz="1000" b="0" i="0" u="none" strike="noStrike" dirty="0">
                          <a:latin typeface="Arial"/>
                        </a:rPr>
                        <a:t>21</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 Oil Engine</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453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35.23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23.49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58.72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397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406</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dirty="0">
                          <a:solidFill>
                            <a:schemeClr val="tx1"/>
                          </a:solidFill>
                          <a:latin typeface="Arial"/>
                          <a:ea typeface="+mn-ea"/>
                          <a:cs typeface="+mn-cs"/>
                        </a:rPr>
                        <a:t>51.604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a:solidFill>
                            <a:schemeClr val="tx1"/>
                          </a:solidFill>
                          <a:latin typeface="Arial"/>
                          <a:ea typeface="+mn-ea"/>
                          <a:cs typeface="+mn-cs"/>
                        </a:rPr>
                        <a:t>1.11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dirty="0">
                          <a:solidFill>
                            <a:schemeClr val="tx1"/>
                          </a:solidFill>
                          <a:latin typeface="Arial"/>
                          <a:ea typeface="+mn-ea"/>
                          <a:cs typeface="+mn-cs"/>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52.71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89.77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891">
                <a:tc>
                  <a:txBody>
                    <a:bodyPr/>
                    <a:lstStyle/>
                    <a:p>
                      <a:pPr algn="ctr" fontAlgn="b"/>
                      <a:r>
                        <a:rPr lang="en-IN" sz="1000" b="0" i="0" u="none" strike="noStrike" dirty="0">
                          <a:latin typeface="Arial"/>
                        </a:rPr>
                        <a:t>22</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 Submersible Pump</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173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25.95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17.30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43.25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246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253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dirty="0">
                          <a:solidFill>
                            <a:schemeClr val="tx1"/>
                          </a:solidFill>
                          <a:latin typeface="Arial"/>
                          <a:ea typeface="+mn-ea"/>
                          <a:cs typeface="+mn-cs"/>
                        </a:rPr>
                        <a:t>31.970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dirty="0">
                          <a:solidFill>
                            <a:schemeClr val="tx1"/>
                          </a:solidFill>
                          <a:latin typeface="Arial"/>
                          <a:ea typeface="+mn-ea"/>
                          <a:cs typeface="+mn-cs"/>
                        </a:rPr>
                        <a:t>0.20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a:solidFill>
                            <a:schemeClr val="tx1"/>
                          </a:solidFill>
                          <a:latin typeface="Arial"/>
                          <a:ea typeface="+mn-ea"/>
                          <a:cs typeface="+mn-cs"/>
                        </a:rPr>
                        <a:t>0.50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32.67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75.55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891">
                <a:tc>
                  <a:txBody>
                    <a:bodyPr/>
                    <a:lstStyle/>
                    <a:p>
                      <a:pPr algn="ctr" fontAlgn="b"/>
                      <a:r>
                        <a:rPr lang="en-IN" sz="1000" b="0" i="0" u="none" strike="noStrike" dirty="0">
                          <a:latin typeface="Arial"/>
                        </a:rPr>
                        <a:t>23</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Electric Motor</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420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34.93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23.29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58.22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209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213</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a:solidFill>
                            <a:schemeClr val="tx1"/>
                          </a:solidFill>
                          <a:latin typeface="Arial"/>
                          <a:ea typeface="+mn-ea"/>
                          <a:cs typeface="+mn-cs"/>
                        </a:rPr>
                        <a:t>25.630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dirty="0">
                          <a:solidFill>
                            <a:schemeClr val="tx1"/>
                          </a:solidFill>
                          <a:latin typeface="Arial"/>
                          <a:ea typeface="+mn-ea"/>
                          <a:cs typeface="+mn-cs"/>
                        </a:rPr>
                        <a:t>0.40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ctr" defTabSz="914400" rtl="0" eaLnBrk="1" fontAlgn="b" latinLnBrk="0" hangingPunct="1"/>
                      <a:r>
                        <a:rPr lang="en-IN" sz="1100" b="0" i="0" u="none" strike="noStrike" kern="1200" dirty="0">
                          <a:solidFill>
                            <a:schemeClr val="tx1"/>
                          </a:solidFill>
                          <a:latin typeface="Arial"/>
                          <a:ea typeface="+mn-ea"/>
                          <a:cs typeface="+mn-cs"/>
                        </a:rPr>
                        <a:t>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26.03</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44.71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891">
                <a:tc>
                  <a:txBody>
                    <a:bodyPr/>
                    <a:lstStyle/>
                    <a:p>
                      <a:pPr algn="ctr" fontAlgn="b"/>
                      <a:r>
                        <a:rPr lang="en-IN" sz="1000" b="0" i="0" u="none" strike="noStrike" dirty="0">
                          <a:latin typeface="Arial"/>
                        </a:rPr>
                        <a:t>24</a:t>
                      </a: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Tarpaulin</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0" i="0" u="none" strike="noStrike">
                          <a:latin typeface="Arial"/>
                        </a:rPr>
                        <a:t>Nos.</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9600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72.00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48.00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120.00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5378</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130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289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IN" sz="1100" b="0" i="0" u="none" strike="noStrike">
                          <a:latin typeface="Arial"/>
                        </a:rPr>
                        <a:t>5797</a:t>
                      </a: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67.225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a:latin typeface="Arial"/>
                        </a:rPr>
                        <a:t>1.62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3.61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72.45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60.37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4891">
                <a:tc gridSpan="2">
                  <a:txBody>
                    <a:bodyPr/>
                    <a:lstStyle/>
                    <a:p>
                      <a:pPr algn="r" fontAlgn="b"/>
                      <a:r>
                        <a:rPr lang="en-IN" sz="1000" b="1" i="0" u="none" strike="noStrike" dirty="0">
                          <a:solidFill>
                            <a:srgbClr val="0070C0"/>
                          </a:solidFill>
                          <a:latin typeface="Arial"/>
                        </a:rPr>
                        <a:t>Total of production </a:t>
                      </a:r>
                      <a:r>
                        <a:rPr lang="en-IN" sz="1000" b="1" i="0" u="none" strike="noStrike" dirty="0" smtClean="0">
                          <a:solidFill>
                            <a:srgbClr val="0070C0"/>
                          </a:solidFill>
                          <a:latin typeface="Arial"/>
                        </a:rPr>
                        <a:t>inputs  (12 to 24 )</a:t>
                      </a:r>
                      <a:endParaRPr lang="en-IN" sz="1000" b="1" i="0" u="none" strike="noStrike" dirty="0">
                        <a:solidFill>
                          <a:srgbClr val="0070C0"/>
                        </a:solidFill>
                        <a:latin typeface="Arial"/>
                      </a:endParaRPr>
                    </a:p>
                  </a:txBody>
                  <a:tcPr marL="4673" marR="4673" marT="4673"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IN"/>
                    </a:p>
                  </a:txBody>
                  <a:tcPr/>
                </a:tc>
                <a:tc>
                  <a:txBody>
                    <a:bodyPr/>
                    <a:lstStyle/>
                    <a:p>
                      <a:pPr algn="ctr" fontAlgn="b"/>
                      <a:r>
                        <a:rPr lang="en-IN" sz="1000" b="1" i="0" u="none" strike="noStrike">
                          <a:solidFill>
                            <a:srgbClr val="0070C0"/>
                          </a:solidFill>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864.90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576.55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1441.37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64440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361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1721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66522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875.236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8.72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a:solidFill>
                            <a:srgbClr val="0070C0"/>
                          </a:solidFill>
                          <a:latin typeface="Arial"/>
                        </a:rPr>
                        <a:t>31.40</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0070C0"/>
                          </a:solidFill>
                          <a:latin typeface="Arial"/>
                        </a:rPr>
                        <a:t>915.35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63.51</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39979">
                <a:tc>
                  <a:txBody>
                    <a:bodyPr/>
                    <a:lstStyle/>
                    <a:p>
                      <a:pPr algn="l" fontAlgn="b"/>
                      <a:r>
                        <a:rPr lang="en-IN" sz="10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1" i="0" u="none" strike="noStrike">
                          <a:latin typeface="Arial"/>
                        </a:rPr>
                        <a:t>Grand Total</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1000" b="0" i="0" u="none" strike="noStrike">
                          <a:latin typeface="Arial"/>
                        </a:rPr>
                        <a:t> </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FF0000"/>
                          </a:solidFill>
                          <a:latin typeface="Arial"/>
                        </a:rPr>
                        <a:t>116494</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FF0000"/>
                          </a:solidFill>
                          <a:latin typeface="Arial"/>
                        </a:rPr>
                        <a:t>1591.06</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FF0000"/>
                          </a:solidFill>
                          <a:latin typeface="Arial"/>
                        </a:rPr>
                        <a:t>1060.67</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FF0000"/>
                          </a:solidFill>
                          <a:latin typeface="Arial"/>
                        </a:rPr>
                        <a:t>2651.65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IN" sz="1100" b="1" i="0" u="none" strike="noStrike" dirty="0" smtClean="0">
                        <a:solidFill>
                          <a:srgbClr val="FF0000"/>
                        </a:solidFill>
                        <a:latin typeface="Arial"/>
                      </a:endParaRPr>
                    </a:p>
                    <a:p>
                      <a:pPr algn="ctr" fontAlgn="ctr"/>
                      <a:r>
                        <a:rPr lang="en-IN" sz="1100" b="1" i="0" u="none" strike="noStrike" dirty="0" smtClean="0">
                          <a:solidFill>
                            <a:srgbClr val="FF0000"/>
                          </a:solidFill>
                          <a:latin typeface="Arial"/>
                        </a:rPr>
                        <a:t>86303</a:t>
                      </a:r>
                      <a:endParaRPr lang="en-IN" sz="1100" b="1" i="0" u="none" strike="noStrike" dirty="0">
                        <a:solidFill>
                          <a:srgbClr val="FF0000"/>
                        </a:solidFill>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IN" sz="1100" b="1" i="0" u="none" strike="noStrike" dirty="0" smtClean="0">
                        <a:solidFill>
                          <a:srgbClr val="FF0000"/>
                        </a:solidFill>
                        <a:latin typeface="Arial"/>
                      </a:endParaRPr>
                    </a:p>
                    <a:p>
                      <a:pPr algn="ctr" fontAlgn="ctr"/>
                      <a:r>
                        <a:rPr lang="en-IN" sz="1100" b="1" i="0" u="none" strike="noStrike" dirty="0" smtClean="0">
                          <a:solidFill>
                            <a:srgbClr val="FF0000"/>
                          </a:solidFill>
                          <a:latin typeface="Arial"/>
                        </a:rPr>
                        <a:t>612</a:t>
                      </a:r>
                      <a:endParaRPr lang="en-IN" sz="1100" b="1" i="0" u="none" strike="noStrike" dirty="0">
                        <a:solidFill>
                          <a:srgbClr val="FF0000"/>
                        </a:solidFill>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IN" sz="1100" b="1" i="0" u="none" strike="noStrike" dirty="0" smtClean="0">
                        <a:solidFill>
                          <a:srgbClr val="FF0000"/>
                        </a:solidFill>
                        <a:latin typeface="Arial"/>
                      </a:endParaRPr>
                    </a:p>
                    <a:p>
                      <a:pPr algn="ctr" fontAlgn="ctr"/>
                      <a:r>
                        <a:rPr lang="en-IN" sz="1100" b="1" i="0" u="none" strike="noStrike" dirty="0" smtClean="0">
                          <a:solidFill>
                            <a:srgbClr val="FF0000"/>
                          </a:solidFill>
                          <a:latin typeface="Arial"/>
                        </a:rPr>
                        <a:t>2229</a:t>
                      </a:r>
                      <a:endParaRPr lang="en-IN" sz="1100" b="1" i="0" u="none" strike="noStrike" dirty="0">
                        <a:solidFill>
                          <a:srgbClr val="FF0000"/>
                        </a:solidFill>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IN" sz="1100" b="1" i="0" u="none" strike="noStrike" dirty="0" smtClean="0">
                        <a:solidFill>
                          <a:srgbClr val="FF0000"/>
                        </a:solidFill>
                        <a:latin typeface="Arial"/>
                      </a:endParaRPr>
                    </a:p>
                    <a:p>
                      <a:pPr algn="ctr" fontAlgn="ctr"/>
                      <a:r>
                        <a:rPr lang="en-IN" sz="1100" b="1" i="0" u="none" strike="noStrike" dirty="0" smtClean="0">
                          <a:solidFill>
                            <a:srgbClr val="FF0000"/>
                          </a:solidFill>
                          <a:latin typeface="Arial"/>
                        </a:rPr>
                        <a:t>89144</a:t>
                      </a:r>
                      <a:endParaRPr lang="en-IN" sz="1100" b="1" i="0" u="none" strike="noStrike" dirty="0">
                        <a:solidFill>
                          <a:srgbClr val="FF0000"/>
                        </a:solidFill>
                        <a:latin typeface="Arial"/>
                      </a:endParaRPr>
                    </a:p>
                  </a:txBody>
                  <a:tcPr marL="4673" marR="4673" marT="467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smtClean="0">
                          <a:solidFill>
                            <a:srgbClr val="FF0000"/>
                          </a:solidFill>
                          <a:latin typeface="Arial"/>
                        </a:rPr>
                        <a:t>1519.92</a:t>
                      </a:r>
                      <a:endParaRPr lang="en-IN" sz="1100" b="1" i="0" u="none" strike="noStrike" dirty="0">
                        <a:solidFill>
                          <a:srgbClr val="FF0000"/>
                        </a:solidFill>
                        <a:latin typeface="Arial"/>
                      </a:endParaRP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000" b="1" i="0" u="none" strike="noStrike" dirty="0">
                          <a:solidFill>
                            <a:srgbClr val="FF0000"/>
                          </a:solidFill>
                          <a:latin typeface="Arial"/>
                        </a:rPr>
                        <a:t>16.1735</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smtClean="0">
                          <a:solidFill>
                            <a:srgbClr val="FF0000"/>
                          </a:solidFill>
                          <a:latin typeface="Arial"/>
                        </a:rPr>
                        <a:t>59.81</a:t>
                      </a:r>
                      <a:endParaRPr lang="en-IN" sz="1100" b="1" i="0" u="none" strike="noStrike" dirty="0">
                        <a:solidFill>
                          <a:srgbClr val="FF0000"/>
                        </a:solidFill>
                        <a:latin typeface="Arial"/>
                      </a:endParaRP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1" i="0" u="none" strike="noStrike" dirty="0">
                          <a:solidFill>
                            <a:srgbClr val="FF0000"/>
                          </a:solidFill>
                          <a:latin typeface="Arial"/>
                        </a:rPr>
                        <a:t>1595.92</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1100" b="0" i="0" u="none" strike="noStrike" dirty="0">
                          <a:latin typeface="Arial"/>
                        </a:rPr>
                        <a:t>60.19</a:t>
                      </a:r>
                    </a:p>
                  </a:txBody>
                  <a:tcPr marL="4673" marR="4673" marT="467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81157328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1327947553"/>
              </p:ext>
            </p:extLst>
          </p:nvPr>
        </p:nvGraphicFramePr>
        <p:xfrm>
          <a:off x="609600" y="1371600"/>
          <a:ext cx="8001000" cy="4167149"/>
        </p:xfrm>
        <a:graphic>
          <a:graphicData uri="http://schemas.openxmlformats.org/drawingml/2006/table">
            <a:tbl>
              <a:tblPr firstRow="1" bandRow="1">
                <a:tableStyleId>{5940675A-B579-460E-94D1-54222C63F5DA}</a:tableStyleId>
              </a:tblPr>
              <a:tblGrid>
                <a:gridCol w="665594"/>
                <a:gridCol w="2884243"/>
                <a:gridCol w="1483721"/>
                <a:gridCol w="1483721"/>
                <a:gridCol w="1483721"/>
              </a:tblGrid>
              <a:tr h="381000">
                <a:tc rowSpan="2">
                  <a:txBody>
                    <a:bodyPr/>
                    <a:lstStyle/>
                    <a:p>
                      <a:pPr algn="ctr" fontAlgn="t"/>
                      <a:r>
                        <a:rPr lang="en-IN" sz="1600" b="1" u="none" strike="noStrike" dirty="0"/>
                        <a:t>Sr. </a:t>
                      </a:r>
                      <a:endParaRPr lang="en-IN" sz="1600" b="1" u="none" strike="noStrike" dirty="0" smtClean="0"/>
                    </a:p>
                    <a:p>
                      <a:pPr algn="ctr" fontAlgn="t"/>
                      <a:r>
                        <a:rPr lang="en-IN" sz="1600" b="1" u="none" strike="noStrike" dirty="0" smtClean="0"/>
                        <a:t>No</a:t>
                      </a:r>
                      <a:r>
                        <a:rPr lang="en-IN" sz="1600" b="1" u="none" strike="noStrike" dirty="0"/>
                        <a:t>.</a:t>
                      </a:r>
                      <a:endParaRPr lang="en-IN" sz="1600" b="1" i="0" u="none" strike="noStrike" dirty="0">
                        <a:solidFill>
                          <a:srgbClr val="000000"/>
                        </a:solidFill>
                        <a:latin typeface="Trebuchet MS"/>
                      </a:endParaRPr>
                    </a:p>
                  </a:txBody>
                  <a:tcPr marL="5011" marR="5011" marT="5011" marB="0"/>
                </a:tc>
                <a:tc rowSpan="2">
                  <a:txBody>
                    <a:bodyPr/>
                    <a:lstStyle/>
                    <a:p>
                      <a:pPr algn="ctr" fontAlgn="t"/>
                      <a:r>
                        <a:rPr lang="en-IN" sz="1800" b="1" u="none" strike="noStrike" dirty="0"/>
                        <a:t>Item</a:t>
                      </a:r>
                      <a:r>
                        <a:rPr lang="en-IN" sz="1800" b="1" u="none" strike="noStrike" dirty="0" smtClean="0"/>
                        <a:t>/ Component</a:t>
                      </a:r>
                      <a:endParaRPr lang="en-IN" sz="1800" b="1" i="0" u="none" strike="noStrike" dirty="0">
                        <a:solidFill>
                          <a:srgbClr val="000000"/>
                        </a:solidFill>
                        <a:latin typeface="Trebuchet MS"/>
                      </a:endParaRPr>
                    </a:p>
                  </a:txBody>
                  <a:tcPr marL="5011" marR="5011" marT="5011" marB="0"/>
                </a:tc>
                <a:tc gridSpan="3">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IN" sz="1800" b="1" u="none" strike="noStrike" kern="1200" dirty="0" smtClean="0">
                          <a:solidFill>
                            <a:schemeClr val="tx1"/>
                          </a:solidFill>
                          <a:latin typeface="+mn-lt"/>
                          <a:ea typeface="+mn-ea"/>
                          <a:cs typeface="+mn-cs"/>
                        </a:rPr>
                        <a:t>Financial Allocation  (Rs. in Lakh)</a:t>
                      </a:r>
                    </a:p>
                  </a:txBody>
                  <a:tcPr marT="45722" marB="45722"/>
                </a:tc>
                <a:tc hMerge="1">
                  <a:txBody>
                    <a:bodyPr/>
                    <a:lstStyle/>
                    <a:p>
                      <a:endParaRPr lang="en-IN" dirty="0"/>
                    </a:p>
                  </a:txBody>
                  <a:tcPr/>
                </a:tc>
                <a:tc hMerge="1">
                  <a:txBody>
                    <a:bodyPr/>
                    <a:lstStyle/>
                    <a:p>
                      <a:endParaRPr lang="en-IN" dirty="0"/>
                    </a:p>
                  </a:txBody>
                  <a:tcPr/>
                </a:tc>
              </a:tr>
              <a:tr h="304814">
                <a:tc vMerge="1">
                  <a:txBody>
                    <a:bodyPr/>
                    <a:lstStyle/>
                    <a:p>
                      <a:endParaRPr lang="en-IN"/>
                    </a:p>
                  </a:txBody>
                  <a:tcPr/>
                </a:tc>
                <a:tc vMerge="1">
                  <a:txBody>
                    <a:bodyPr/>
                    <a:lstStyle/>
                    <a:p>
                      <a:endParaRPr lang="en-IN"/>
                    </a:p>
                  </a:txBody>
                  <a:tcPr/>
                </a:tc>
                <a:tc>
                  <a:txBody>
                    <a:bodyPr/>
                    <a:lstStyle/>
                    <a:p>
                      <a:pPr marL="0" algn="ctr" defTabSz="914400" rtl="0" eaLnBrk="1" fontAlgn="t" latinLnBrk="0" hangingPunct="1"/>
                      <a:r>
                        <a:rPr lang="en-IN" sz="1800" b="1" u="none" strike="noStrike" kern="1200" dirty="0">
                          <a:solidFill>
                            <a:schemeClr val="tx1"/>
                          </a:solidFill>
                          <a:latin typeface="+mn-lt"/>
                          <a:ea typeface="+mn-ea"/>
                          <a:cs typeface="+mn-cs"/>
                        </a:rPr>
                        <a:t>GOI Share</a:t>
                      </a:r>
                    </a:p>
                  </a:txBody>
                  <a:tcPr marL="5011" marR="5011" marT="5011" marB="0"/>
                </a:tc>
                <a:tc>
                  <a:txBody>
                    <a:bodyPr/>
                    <a:lstStyle/>
                    <a:p>
                      <a:pPr marL="0" algn="ctr" defTabSz="914400" rtl="0" eaLnBrk="1" fontAlgn="t" latinLnBrk="0" hangingPunct="1"/>
                      <a:r>
                        <a:rPr lang="en-IN" sz="1800" b="1" u="none" strike="noStrike" kern="1200" dirty="0">
                          <a:solidFill>
                            <a:schemeClr val="tx1"/>
                          </a:solidFill>
                          <a:latin typeface="+mn-lt"/>
                          <a:ea typeface="+mn-ea"/>
                          <a:cs typeface="+mn-cs"/>
                        </a:rPr>
                        <a:t>State Share</a:t>
                      </a:r>
                    </a:p>
                  </a:txBody>
                  <a:tcPr marL="5011" marR="5011" marT="5011" marB="0"/>
                </a:tc>
                <a:tc>
                  <a:txBody>
                    <a:bodyPr/>
                    <a:lstStyle/>
                    <a:p>
                      <a:pPr marL="0" algn="ctr" defTabSz="914400" rtl="0" eaLnBrk="1" fontAlgn="t" latinLnBrk="0" hangingPunct="1"/>
                      <a:r>
                        <a:rPr lang="en-IN" sz="1800" b="1" u="none" strike="noStrike" kern="1200" dirty="0">
                          <a:solidFill>
                            <a:schemeClr val="tx1"/>
                          </a:solidFill>
                          <a:latin typeface="+mn-lt"/>
                          <a:ea typeface="+mn-ea"/>
                          <a:cs typeface="+mn-cs"/>
                        </a:rPr>
                        <a:t>Total</a:t>
                      </a:r>
                    </a:p>
                  </a:txBody>
                  <a:tcPr marL="5011" marR="5011" marT="5011" marB="0"/>
                </a:tc>
              </a:tr>
              <a:tr h="365778">
                <a:tc>
                  <a:txBody>
                    <a:bodyPr/>
                    <a:lstStyle/>
                    <a:p>
                      <a:pPr algn="ctr"/>
                      <a:r>
                        <a:rPr lang="en-US" sz="1800" dirty="0" smtClean="0"/>
                        <a:t>1</a:t>
                      </a:r>
                      <a:endParaRPr lang="en-IN" sz="1800" dirty="0"/>
                    </a:p>
                  </a:txBody>
                  <a:tcPr marT="45722" marB="45722"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IN" sz="1400" b="0" i="0" u="none" strike="noStrike" kern="1200" dirty="0" smtClean="0">
                          <a:solidFill>
                            <a:srgbClr val="000000"/>
                          </a:solidFill>
                          <a:latin typeface="Trebuchet MS"/>
                          <a:ea typeface="+mn-ea"/>
                          <a:cs typeface="+mn-cs"/>
                        </a:rPr>
                        <a:t>Seed Component</a:t>
                      </a:r>
                    </a:p>
                  </a:txBody>
                  <a:tcPr marT="45722" marB="45722" anchor="ctr"/>
                </a:tc>
                <a:tc>
                  <a:txBody>
                    <a:bodyPr/>
                    <a:lstStyle/>
                    <a:p>
                      <a:pPr algn="ctr" fontAlgn="t"/>
                      <a:r>
                        <a:rPr lang="en-IN" sz="1400" b="0" i="0" u="none" strike="noStrike" kern="1200" dirty="0">
                          <a:solidFill>
                            <a:srgbClr val="000000"/>
                          </a:solidFill>
                          <a:latin typeface="Arial"/>
                          <a:ea typeface="+mn-ea"/>
                          <a:cs typeface="+mn-cs"/>
                        </a:rPr>
                        <a:t>1162.68</a:t>
                      </a:r>
                    </a:p>
                  </a:txBody>
                  <a:tcPr marL="3064" marR="3064" marT="3064" marB="0" anchor="ctr"/>
                </a:tc>
                <a:tc>
                  <a:txBody>
                    <a:bodyPr/>
                    <a:lstStyle/>
                    <a:p>
                      <a:pPr algn="ctr" fontAlgn="t"/>
                      <a:r>
                        <a:rPr lang="en-IN" sz="1400" b="0" i="0" u="none" strike="noStrike" kern="1200" dirty="0">
                          <a:solidFill>
                            <a:srgbClr val="000000"/>
                          </a:solidFill>
                          <a:latin typeface="Arial"/>
                          <a:ea typeface="+mn-ea"/>
                          <a:cs typeface="+mn-cs"/>
                        </a:rPr>
                        <a:t>775.12</a:t>
                      </a:r>
                    </a:p>
                  </a:txBody>
                  <a:tcPr marL="3064" marR="3064" marT="3064" marB="0" anchor="ctr"/>
                </a:tc>
                <a:tc>
                  <a:txBody>
                    <a:bodyPr/>
                    <a:lstStyle/>
                    <a:p>
                      <a:pPr algn="ctr" fontAlgn="t"/>
                      <a:r>
                        <a:rPr lang="en-IN" sz="1400" b="0" i="0" u="none" strike="noStrike" kern="1200" dirty="0">
                          <a:solidFill>
                            <a:srgbClr val="000000"/>
                          </a:solidFill>
                          <a:latin typeface="Arial"/>
                          <a:ea typeface="+mn-ea"/>
                          <a:cs typeface="+mn-cs"/>
                        </a:rPr>
                        <a:t>1937.80</a:t>
                      </a:r>
                    </a:p>
                  </a:txBody>
                  <a:tcPr marL="3064" marR="3064" marT="3064" marB="0" anchor="ctr"/>
                </a:tc>
              </a:tr>
              <a:tr h="376008">
                <a:tc>
                  <a:txBody>
                    <a:bodyPr/>
                    <a:lstStyle/>
                    <a:p>
                      <a:pPr marL="0" algn="ctr" defTabSz="914400" rtl="0" eaLnBrk="1" fontAlgn="t" latinLnBrk="0" hangingPunct="1"/>
                      <a:r>
                        <a:rPr lang="en-US" sz="1800" kern="1200" dirty="0" smtClean="0">
                          <a:solidFill>
                            <a:schemeClr val="tx1"/>
                          </a:solidFill>
                          <a:latin typeface="+mn-lt"/>
                          <a:ea typeface="+mn-ea"/>
                          <a:cs typeface="+mn-cs"/>
                        </a:rPr>
                        <a:t>2</a:t>
                      </a:r>
                      <a:endParaRPr lang="en-IN" sz="1800" kern="1200" dirty="0">
                        <a:solidFill>
                          <a:schemeClr val="tx1"/>
                        </a:solidFill>
                        <a:latin typeface="+mn-lt"/>
                        <a:ea typeface="+mn-ea"/>
                        <a:cs typeface="+mn-cs"/>
                      </a:endParaRPr>
                    </a:p>
                  </a:txBody>
                  <a:tcPr marL="3064" marR="3064" marT="3064" marB="0" anchor="ctr"/>
                </a:tc>
                <a:tc>
                  <a:txBody>
                    <a:bodyPr/>
                    <a:lstStyle/>
                    <a:p>
                      <a:pPr marL="0" algn="l" defTabSz="914400" rtl="0" eaLnBrk="1" fontAlgn="t" latinLnBrk="0" hangingPunct="1"/>
                      <a:r>
                        <a:rPr lang="en-IN" sz="1400" b="0" i="0" u="none" strike="noStrike" kern="1200" dirty="0" smtClean="0">
                          <a:solidFill>
                            <a:srgbClr val="000000"/>
                          </a:solidFill>
                          <a:latin typeface="Trebuchet MS"/>
                          <a:ea typeface="+mn-ea"/>
                          <a:cs typeface="+mn-cs"/>
                        </a:rPr>
                        <a:t>  TOT </a:t>
                      </a:r>
                      <a:r>
                        <a:rPr lang="en-IN" sz="1400" b="0" i="0" u="none" strike="noStrike" kern="1200" dirty="0">
                          <a:solidFill>
                            <a:srgbClr val="000000"/>
                          </a:solidFill>
                          <a:latin typeface="Trebuchet MS"/>
                          <a:ea typeface="+mn-ea"/>
                          <a:cs typeface="+mn-cs"/>
                        </a:rPr>
                        <a:t>Programmes</a:t>
                      </a:r>
                    </a:p>
                  </a:txBody>
                  <a:tcPr marL="3064" marR="3064" marT="3064"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930.24</a:t>
                      </a:r>
                    </a:p>
                  </a:txBody>
                  <a:tcPr marL="3064" marR="3064" marT="3064"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620.16</a:t>
                      </a:r>
                    </a:p>
                  </a:txBody>
                  <a:tcPr marL="3064" marR="3064" marT="3064"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1550.40</a:t>
                      </a:r>
                    </a:p>
                  </a:txBody>
                  <a:tcPr marL="3064" marR="3064" marT="3064" marB="0" anchor="ctr"/>
                </a:tc>
              </a:tr>
              <a:tr h="381019">
                <a:tc>
                  <a:txBody>
                    <a:bodyPr/>
                    <a:lstStyle/>
                    <a:p>
                      <a:pPr marL="0" algn="ctr" defTabSz="914400" rtl="0" eaLnBrk="1" fontAlgn="t" latinLnBrk="0" hangingPunct="1"/>
                      <a:r>
                        <a:rPr lang="en-US" sz="1800" kern="1200" dirty="0" smtClean="0">
                          <a:solidFill>
                            <a:schemeClr val="tx1"/>
                          </a:solidFill>
                          <a:latin typeface="+mn-lt"/>
                          <a:ea typeface="+mn-ea"/>
                          <a:cs typeface="+mn-cs"/>
                        </a:rPr>
                        <a:t>3</a:t>
                      </a:r>
                      <a:endParaRPr lang="en-IN" sz="1800" kern="1200" dirty="0">
                        <a:solidFill>
                          <a:schemeClr val="tx1"/>
                        </a:solidFill>
                        <a:latin typeface="+mn-lt"/>
                        <a:ea typeface="+mn-ea"/>
                        <a:cs typeface="+mn-cs"/>
                      </a:endParaRPr>
                    </a:p>
                  </a:txBody>
                  <a:tcPr marL="3788" marR="3788" marT="3788" marB="0" anchor="ctr"/>
                </a:tc>
                <a:tc>
                  <a:txBody>
                    <a:bodyPr/>
                    <a:lstStyle/>
                    <a:p>
                      <a:pPr marL="0" algn="l" defTabSz="914400" rtl="0" eaLnBrk="1" fontAlgn="t" latinLnBrk="0" hangingPunct="1"/>
                      <a:r>
                        <a:rPr lang="en-IN" sz="1400" b="0" i="0" u="none" strike="noStrike" kern="1200" dirty="0" smtClean="0">
                          <a:solidFill>
                            <a:srgbClr val="000000"/>
                          </a:solidFill>
                          <a:latin typeface="Trebuchet MS"/>
                          <a:ea typeface="+mn-ea"/>
                          <a:cs typeface="+mn-cs"/>
                        </a:rPr>
                        <a:t> </a:t>
                      </a:r>
                      <a:r>
                        <a:rPr lang="en-IN" sz="1400" b="0" i="0" u="none" strike="noStrike" kern="1200" baseline="0" dirty="0" smtClean="0">
                          <a:solidFill>
                            <a:srgbClr val="000000"/>
                          </a:solidFill>
                          <a:latin typeface="Trebuchet MS"/>
                          <a:ea typeface="+mn-ea"/>
                          <a:cs typeface="+mn-cs"/>
                        </a:rPr>
                        <a:t> </a:t>
                      </a:r>
                      <a:r>
                        <a:rPr lang="en-IN" sz="1400" b="0" i="0" u="none" strike="noStrike" kern="1200" dirty="0" smtClean="0">
                          <a:solidFill>
                            <a:srgbClr val="000000"/>
                          </a:solidFill>
                          <a:latin typeface="Trebuchet MS"/>
                          <a:ea typeface="+mn-ea"/>
                          <a:cs typeface="+mn-cs"/>
                        </a:rPr>
                        <a:t>Production </a:t>
                      </a:r>
                      <a:r>
                        <a:rPr lang="en-IN" sz="1400" b="0" i="0" u="none" strike="noStrike" kern="1200" dirty="0">
                          <a:solidFill>
                            <a:srgbClr val="000000"/>
                          </a:solidFill>
                          <a:latin typeface="Trebuchet MS"/>
                          <a:ea typeface="+mn-ea"/>
                          <a:cs typeface="+mn-cs"/>
                        </a:rPr>
                        <a:t>inputs </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387.60</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258.40</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646.00</a:t>
                      </a:r>
                    </a:p>
                  </a:txBody>
                  <a:tcPr marL="3788" marR="3788" marT="3788" marB="0" anchor="ctr"/>
                </a:tc>
              </a:tr>
              <a:tr h="533427">
                <a:tc>
                  <a:txBody>
                    <a:bodyPr/>
                    <a:lstStyle/>
                    <a:p>
                      <a:pPr marL="0" algn="ctr" defTabSz="914400" rtl="0" eaLnBrk="1" fontAlgn="t" latinLnBrk="0" hangingPunct="1"/>
                      <a:r>
                        <a:rPr lang="en-US" sz="1800" kern="1200" dirty="0" smtClean="0">
                          <a:solidFill>
                            <a:schemeClr val="tx1"/>
                          </a:solidFill>
                          <a:latin typeface="+mn-lt"/>
                          <a:ea typeface="+mn-ea"/>
                          <a:cs typeface="+mn-cs"/>
                        </a:rPr>
                        <a:t>4</a:t>
                      </a:r>
                      <a:endParaRPr lang="en-IN" sz="1800" kern="1200" dirty="0">
                        <a:solidFill>
                          <a:schemeClr val="tx1"/>
                        </a:solidFill>
                        <a:latin typeface="+mn-lt"/>
                        <a:ea typeface="+mn-ea"/>
                        <a:cs typeface="+mn-cs"/>
                      </a:endParaRPr>
                    </a:p>
                  </a:txBody>
                  <a:tcPr marL="3064" marR="3064" marT="3064" marB="0"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IN" sz="1400" b="0" i="0" u="none" strike="noStrike" kern="1200" dirty="0" smtClean="0">
                          <a:solidFill>
                            <a:srgbClr val="000000"/>
                          </a:solidFill>
                          <a:latin typeface="Trebuchet MS"/>
                          <a:ea typeface="+mn-ea"/>
                          <a:cs typeface="+mn-cs"/>
                        </a:rPr>
                        <a:t> </a:t>
                      </a:r>
                      <a:r>
                        <a:rPr lang="en-IN" sz="1400" b="0" i="0" u="none" strike="noStrike" kern="1200" baseline="0" dirty="0" smtClean="0">
                          <a:solidFill>
                            <a:srgbClr val="000000"/>
                          </a:solidFill>
                          <a:latin typeface="Trebuchet MS"/>
                          <a:ea typeface="+mn-ea"/>
                          <a:cs typeface="+mn-cs"/>
                        </a:rPr>
                        <a:t> </a:t>
                      </a:r>
                      <a:r>
                        <a:rPr lang="en-IN" sz="1400" b="0" i="0" u="none" strike="noStrike" kern="1200" dirty="0" smtClean="0">
                          <a:solidFill>
                            <a:srgbClr val="000000"/>
                          </a:solidFill>
                          <a:latin typeface="Trebuchet MS"/>
                          <a:ea typeface="+mn-ea"/>
                          <a:cs typeface="+mn-cs"/>
                        </a:rPr>
                        <a:t>Farm Mechanization and Irrigation tools</a:t>
                      </a:r>
                    </a:p>
                  </a:txBody>
                  <a:tcPr marL="3064" marR="3064" marT="3064"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968.89</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645.92</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1614.81</a:t>
                      </a:r>
                    </a:p>
                  </a:txBody>
                  <a:tcPr marL="3788" marR="3788" marT="3788" marB="0" anchor="ctr"/>
                </a:tc>
              </a:tr>
              <a:tr h="685834">
                <a:tc>
                  <a:txBody>
                    <a:bodyPr/>
                    <a:lstStyle/>
                    <a:p>
                      <a:pPr marL="0" algn="ctr" defTabSz="914400" rtl="0" eaLnBrk="1" fontAlgn="t" latinLnBrk="0" hangingPunct="1"/>
                      <a:r>
                        <a:rPr lang="en-US" sz="1800" kern="1200" dirty="0" smtClean="0">
                          <a:solidFill>
                            <a:schemeClr val="tx1"/>
                          </a:solidFill>
                          <a:latin typeface="+mn-lt"/>
                          <a:ea typeface="+mn-ea"/>
                          <a:cs typeface="+mn-cs"/>
                        </a:rPr>
                        <a:t>5</a:t>
                      </a:r>
                      <a:endParaRPr lang="en-IN" sz="1800" kern="1200" dirty="0">
                        <a:solidFill>
                          <a:schemeClr val="tx1"/>
                        </a:solidFill>
                        <a:latin typeface="+mn-lt"/>
                        <a:ea typeface="+mn-ea"/>
                        <a:cs typeface="+mn-cs"/>
                      </a:endParaRPr>
                    </a:p>
                  </a:txBody>
                  <a:tcPr marL="3788" marR="3788" marT="3788" marB="0" anchor="ctr"/>
                </a:tc>
                <a:tc>
                  <a:txBody>
                    <a:bodyPr/>
                    <a:lstStyle/>
                    <a:p>
                      <a:pPr marL="0" algn="l" defTabSz="914400" rtl="0" eaLnBrk="1" fontAlgn="t" latinLnBrk="0" hangingPunct="1"/>
                      <a:r>
                        <a:rPr lang="en-IN" sz="1400" b="0" i="0" u="none" strike="noStrike" kern="1200" dirty="0" smtClean="0">
                          <a:solidFill>
                            <a:srgbClr val="000000"/>
                          </a:solidFill>
                          <a:latin typeface="Trebuchet MS"/>
                          <a:ea typeface="+mn-ea"/>
                          <a:cs typeface="+mn-cs"/>
                        </a:rPr>
                        <a:t> Provision </a:t>
                      </a:r>
                      <a:r>
                        <a:rPr lang="en-IN" sz="1400" b="0" i="0" u="none" strike="noStrike" kern="1200" dirty="0">
                          <a:solidFill>
                            <a:srgbClr val="000000"/>
                          </a:solidFill>
                          <a:latin typeface="Trebuchet MS"/>
                          <a:ea typeface="+mn-ea"/>
                          <a:cs typeface="+mn-cs"/>
                        </a:rPr>
                        <a:t>for flexi-funds-activity wise targets &amp; allocation</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387.36</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258.24</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645.60</a:t>
                      </a:r>
                    </a:p>
                  </a:txBody>
                  <a:tcPr marL="3788" marR="3788" marT="3788" marB="0" anchor="ctr"/>
                </a:tc>
              </a:tr>
              <a:tr h="499157">
                <a:tc>
                  <a:txBody>
                    <a:bodyPr/>
                    <a:lstStyle/>
                    <a:p>
                      <a:pPr marL="0" algn="ctr" defTabSz="914400" rtl="0" eaLnBrk="1" fontAlgn="t" latinLnBrk="0" hangingPunct="1"/>
                      <a:r>
                        <a:rPr lang="en-US" sz="1800" kern="1200" dirty="0" smtClean="0">
                          <a:solidFill>
                            <a:schemeClr val="tx1"/>
                          </a:solidFill>
                          <a:latin typeface="+mn-lt"/>
                          <a:ea typeface="+mn-ea"/>
                          <a:cs typeface="+mn-cs"/>
                        </a:rPr>
                        <a:t>6</a:t>
                      </a:r>
                      <a:endParaRPr lang="en-IN" sz="1800" kern="1200" dirty="0" smtClean="0">
                        <a:solidFill>
                          <a:schemeClr val="tx1"/>
                        </a:solidFill>
                        <a:latin typeface="+mn-lt"/>
                        <a:ea typeface="+mn-ea"/>
                        <a:cs typeface="+mn-cs"/>
                      </a:endParaRPr>
                    </a:p>
                  </a:txBody>
                  <a:tcPr marT="45722" marB="45722" anchor="ctr"/>
                </a:tc>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IN" sz="1400" b="0" i="0" u="none" strike="noStrike" kern="1200" dirty="0" smtClean="0">
                          <a:solidFill>
                            <a:srgbClr val="000000"/>
                          </a:solidFill>
                          <a:latin typeface="Trebuchet MS"/>
                          <a:ea typeface="+mn-ea"/>
                          <a:cs typeface="+mn-cs"/>
                        </a:rPr>
                        <a:t>Mission Management Expenses</a:t>
                      </a:r>
                    </a:p>
                  </a:txBody>
                  <a:tcPr marT="45722" marB="45722"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39.23</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26.16</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65.39</a:t>
                      </a:r>
                    </a:p>
                  </a:txBody>
                  <a:tcPr marL="3788" marR="3788" marT="3788" marB="0" anchor="ctr"/>
                </a:tc>
              </a:tr>
              <a:tr h="64011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N" sz="1800" b="0" i="0" u="none" strike="noStrike" dirty="0" smtClean="0">
                          <a:solidFill>
                            <a:srgbClr val="000000"/>
                          </a:solidFill>
                          <a:latin typeface="Trebuchet MS"/>
                        </a:rPr>
                        <a:t>Total allocation  </a:t>
                      </a:r>
                    </a:p>
                    <a:p>
                      <a:endParaRPr lang="en-IN" sz="1800" dirty="0"/>
                    </a:p>
                  </a:txBody>
                  <a:tcPr marT="45722" marB="45722"/>
                </a:tc>
                <a:tc hMerge="1">
                  <a:txBody>
                    <a:bodyPr/>
                    <a:lstStyle/>
                    <a:p>
                      <a:endParaRPr lang="en-IN" dirty="0"/>
                    </a:p>
                  </a:txBody>
                  <a:tcP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3876.00</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2584.00</a:t>
                      </a:r>
                    </a:p>
                  </a:txBody>
                  <a:tcPr marL="3788" marR="3788" marT="3788" marB="0" anchor="ctr"/>
                </a:tc>
                <a:tc>
                  <a:txBody>
                    <a:bodyPr/>
                    <a:lstStyle/>
                    <a:p>
                      <a:pPr marL="0" algn="ctr" defTabSz="914400" rtl="0" eaLnBrk="1" fontAlgn="t" latinLnBrk="0" hangingPunct="1"/>
                      <a:r>
                        <a:rPr lang="en-IN" sz="1400" b="0" i="0" u="none" strike="noStrike" kern="1200" dirty="0">
                          <a:solidFill>
                            <a:srgbClr val="000000"/>
                          </a:solidFill>
                          <a:latin typeface="Arial"/>
                          <a:ea typeface="+mn-ea"/>
                          <a:cs typeface="+mn-cs"/>
                        </a:rPr>
                        <a:t>6460.00</a:t>
                      </a:r>
                    </a:p>
                  </a:txBody>
                  <a:tcPr marL="3788" marR="3788" marT="3788" marB="0" anchor="ct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xmlns="" val="2352542590"/>
              </p:ext>
            </p:extLst>
          </p:nvPr>
        </p:nvGraphicFramePr>
        <p:xfrm>
          <a:off x="1143000" y="381000"/>
          <a:ext cx="7620001" cy="431723"/>
        </p:xfrm>
        <a:graphic>
          <a:graphicData uri="http://schemas.openxmlformats.org/drawingml/2006/table">
            <a:tbl>
              <a:tblPr/>
              <a:tblGrid>
                <a:gridCol w="7620001"/>
              </a:tblGrid>
              <a:tr h="386004">
                <a:tc>
                  <a:txBody>
                    <a:bodyPr/>
                    <a:lstStyle/>
                    <a:p>
                      <a:pPr algn="ctr" fontAlgn="b"/>
                      <a:r>
                        <a:rPr lang="en-IN" sz="2800" b="1" i="0" u="none" strike="noStrike" dirty="0" smtClean="0">
                          <a:solidFill>
                            <a:srgbClr val="000000"/>
                          </a:solidFill>
                          <a:latin typeface="+mj-lt"/>
                        </a:rPr>
                        <a:t>Annual Action Plan </a:t>
                      </a:r>
                      <a:r>
                        <a:rPr lang="en-IN" sz="2800" b="1" i="0" u="none" strike="noStrike" dirty="0" smtClean="0">
                          <a:solidFill>
                            <a:srgbClr val="C00000"/>
                          </a:solidFill>
                          <a:latin typeface="+mj-lt"/>
                        </a:rPr>
                        <a:t>NMOOP-MM-I</a:t>
                      </a:r>
                      <a:r>
                        <a:rPr lang="en-IN" sz="2800" b="1" i="0" u="none" strike="noStrike" baseline="0" dirty="0" smtClean="0">
                          <a:solidFill>
                            <a:srgbClr val="000000"/>
                          </a:solidFill>
                          <a:latin typeface="+mj-lt"/>
                        </a:rPr>
                        <a:t> for</a:t>
                      </a:r>
                      <a:r>
                        <a:rPr lang="en-IN" sz="2800" b="1" i="0" u="none" strike="noStrike" dirty="0" smtClean="0">
                          <a:solidFill>
                            <a:srgbClr val="000000"/>
                          </a:solidFill>
                          <a:latin typeface="+mj-lt"/>
                        </a:rPr>
                        <a:t> 2016-2017 </a:t>
                      </a:r>
                      <a:endParaRPr lang="en-IN" sz="2800" b="1" i="0" u="none" strike="noStrike" dirty="0">
                        <a:solidFill>
                          <a:srgbClr val="000000"/>
                        </a:solidFill>
                        <a:latin typeface="+mj-lt"/>
                      </a:endParaRPr>
                    </a:p>
                  </a:txBody>
                  <a:tcPr marL="5011" marR="5011" marT="5003" marB="0" anchor="b">
                    <a:lnL>
                      <a:noFill/>
                    </a:lnL>
                    <a:lnR>
                      <a:noFill/>
                    </a:lnR>
                    <a:lnT>
                      <a:noFill/>
                    </a:lnT>
                    <a:lnB>
                      <a:noFill/>
                    </a:lnB>
                  </a:tcPr>
                </a:tc>
              </a:tr>
            </a:tbl>
          </a:graphicData>
        </a:graphic>
      </p:graphicFrame>
    </p:spTree>
    <p:extLst>
      <p:ext uri="{BB962C8B-B14F-4D97-AF65-F5344CB8AC3E}">
        <p14:creationId xmlns:p14="http://schemas.microsoft.com/office/powerpoint/2010/main" xmlns="" val="1632356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1447800" y="304800"/>
            <a:ext cx="7243843"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3600" b="1" dirty="0">
                <a:latin typeface="+mj-lt"/>
              </a:rPr>
              <a:t>Constraints in </a:t>
            </a:r>
            <a:r>
              <a:rPr lang="en-US" sz="3600" b="1" dirty="0" smtClean="0">
                <a:latin typeface="+mj-lt"/>
              </a:rPr>
              <a:t>Groundnut Production</a:t>
            </a:r>
            <a:endParaRPr lang="en-IN" sz="3600" b="1"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xmlns="" val="2768135427"/>
              </p:ext>
            </p:extLst>
          </p:nvPr>
        </p:nvGraphicFramePr>
        <p:xfrm>
          <a:off x="381000" y="1219200"/>
          <a:ext cx="8610600" cy="5349875"/>
        </p:xfrm>
        <a:graphic>
          <a:graphicData uri="http://schemas.openxmlformats.org/drawingml/2006/table">
            <a:tbl>
              <a:tblPr/>
              <a:tblGrid>
                <a:gridCol w="8610600"/>
              </a:tblGrid>
              <a:tr h="5349875">
                <a:tc>
                  <a:txBody>
                    <a:bodyPr/>
                    <a:lstStyle/>
                    <a:p>
                      <a:pPr marL="228600" indent="-228600" algn="just">
                        <a:lnSpc>
                          <a:spcPct val="100000"/>
                        </a:lnSpc>
                        <a:spcBef>
                          <a:spcPts val="1200"/>
                        </a:spcBef>
                        <a:spcAft>
                          <a:spcPts val="0"/>
                        </a:spcAft>
                      </a:pPr>
                      <a:r>
                        <a:rPr lang="en-US" sz="2200" dirty="0">
                          <a:latin typeface="+mj-lt"/>
                          <a:ea typeface="Calibri"/>
                          <a:cs typeface="Shruti"/>
                        </a:rPr>
                        <a:t>1.Ground nut is major growing oilseeds crop of Gujarat. Seed rate of Ground nut crop is very high, </a:t>
                      </a:r>
                      <a:r>
                        <a:rPr lang="en-US" sz="2200" dirty="0" smtClean="0">
                          <a:latin typeface="+mj-lt"/>
                          <a:ea typeface="Calibri"/>
                          <a:cs typeface="Shruti"/>
                        </a:rPr>
                        <a:t>whereas seed </a:t>
                      </a:r>
                      <a:r>
                        <a:rPr lang="en-US" sz="2200" dirty="0">
                          <a:latin typeface="+mj-lt"/>
                          <a:ea typeface="Calibri"/>
                          <a:cs typeface="Shruti"/>
                        </a:rPr>
                        <a:t>replacement ratio is very low, Hence seed vigor is reduced in Ground </a:t>
                      </a:r>
                      <a:r>
                        <a:rPr lang="en-US" sz="2200" dirty="0" smtClean="0">
                          <a:latin typeface="+mj-lt"/>
                          <a:ea typeface="Calibri"/>
                          <a:cs typeface="Shruti"/>
                        </a:rPr>
                        <a:t>nut.</a:t>
                      </a:r>
                      <a:endParaRPr lang="en-IN" sz="2200" dirty="0">
                        <a:latin typeface="+mj-lt"/>
                        <a:ea typeface="Calibri"/>
                        <a:cs typeface="Shruti"/>
                      </a:endParaRPr>
                    </a:p>
                    <a:p>
                      <a:pPr marL="228600" indent="-228600" algn="just">
                        <a:lnSpc>
                          <a:spcPct val="100000"/>
                        </a:lnSpc>
                        <a:spcBef>
                          <a:spcPts val="1200"/>
                        </a:spcBef>
                        <a:spcAft>
                          <a:spcPts val="0"/>
                        </a:spcAft>
                      </a:pPr>
                      <a:r>
                        <a:rPr lang="en-US" sz="2200" dirty="0">
                          <a:latin typeface="+mj-lt"/>
                          <a:ea typeface="Calibri"/>
                          <a:cs typeface="Shruti"/>
                        </a:rPr>
                        <a:t>2.Goundnut is highly susceptible to moisture stress, when more than 60% of groundnut </a:t>
                      </a:r>
                      <a:r>
                        <a:rPr lang="en-US" sz="2200" dirty="0" smtClean="0">
                          <a:latin typeface="+mj-lt"/>
                          <a:ea typeface="Calibri"/>
                          <a:cs typeface="Shruti"/>
                        </a:rPr>
                        <a:t>area sown under rain fed </a:t>
                      </a:r>
                      <a:r>
                        <a:rPr lang="en-US" sz="2200" dirty="0">
                          <a:latin typeface="+mj-lt"/>
                          <a:ea typeface="Calibri"/>
                          <a:cs typeface="Shruti"/>
                        </a:rPr>
                        <a:t>condition. </a:t>
                      </a:r>
                      <a:endParaRPr lang="en-US" sz="2200" dirty="0" smtClean="0">
                        <a:latin typeface="+mj-lt"/>
                        <a:ea typeface="Calibri"/>
                        <a:cs typeface="Shruti"/>
                      </a:endParaRPr>
                    </a:p>
                    <a:p>
                      <a:pPr marL="228600" indent="-228600" algn="just">
                        <a:lnSpc>
                          <a:spcPct val="100000"/>
                        </a:lnSpc>
                        <a:spcBef>
                          <a:spcPts val="1200"/>
                        </a:spcBef>
                        <a:spcAft>
                          <a:spcPts val="0"/>
                        </a:spcAft>
                      </a:pPr>
                      <a:r>
                        <a:rPr lang="en-US" sz="2200" dirty="0" smtClean="0">
                          <a:latin typeface="+mj-lt"/>
                          <a:ea typeface="Calibri"/>
                          <a:cs typeface="Shruti"/>
                        </a:rPr>
                        <a:t>3.</a:t>
                      </a:r>
                      <a:r>
                        <a:rPr lang="en-US" sz="2200" baseline="0" dirty="0" smtClean="0">
                          <a:latin typeface="+mj-lt"/>
                          <a:ea typeface="Calibri"/>
                          <a:cs typeface="Shruti"/>
                        </a:rPr>
                        <a:t> </a:t>
                      </a:r>
                      <a:r>
                        <a:rPr lang="en-US" sz="2200" dirty="0" smtClean="0">
                          <a:latin typeface="+mj-lt"/>
                          <a:ea typeface="Calibri"/>
                          <a:cs typeface="Shruti"/>
                        </a:rPr>
                        <a:t>In seed distribution &amp; </a:t>
                      </a:r>
                      <a:r>
                        <a:rPr kumimoji="0" lang="en-US" sz="2200" b="0" i="0" u="none" strike="noStrike" kern="1200" cap="none" spc="0" normalizeH="0" baseline="0" noProof="0" dirty="0" smtClean="0">
                          <a:ln>
                            <a:noFill/>
                          </a:ln>
                          <a:solidFill>
                            <a:prstClr val="black"/>
                          </a:solidFill>
                          <a:effectLst/>
                          <a:uLnTx/>
                          <a:uFillTx/>
                          <a:latin typeface="+mn-lt"/>
                          <a:ea typeface="Calibri"/>
                          <a:cs typeface="Shruti"/>
                        </a:rPr>
                        <a:t>block demonstration </a:t>
                      </a:r>
                      <a:r>
                        <a:rPr lang="en-US" sz="2200" dirty="0" smtClean="0">
                          <a:latin typeface="+mj-lt"/>
                          <a:ea typeface="Calibri"/>
                          <a:cs typeface="Shruti"/>
                        </a:rPr>
                        <a:t>component Government of</a:t>
                      </a:r>
                      <a:r>
                        <a:rPr lang="en-US" sz="2200" baseline="0" dirty="0" smtClean="0">
                          <a:latin typeface="+mj-lt"/>
                          <a:ea typeface="Calibri"/>
                          <a:cs typeface="Shruti"/>
                        </a:rPr>
                        <a:t> India has given age  relaxation from 10 years to 15 years old variety , but availability of certified seed of newer varieties with seed corporation is not enough to cover the targets under scheme.</a:t>
                      </a:r>
                    </a:p>
                    <a:p>
                      <a:pPr marL="228600" indent="-228600" algn="just">
                        <a:lnSpc>
                          <a:spcPct val="100000"/>
                        </a:lnSpc>
                        <a:spcBef>
                          <a:spcPts val="1200"/>
                        </a:spcBef>
                        <a:spcAft>
                          <a:spcPts val="0"/>
                        </a:spcAft>
                      </a:pPr>
                      <a:r>
                        <a:rPr lang="en-US" sz="2200" baseline="0" dirty="0" smtClean="0">
                          <a:latin typeface="+mj-lt"/>
                          <a:ea typeface="Calibri"/>
                          <a:cs typeface="Shruti"/>
                        </a:rPr>
                        <a:t>4. In block demonstration for poly mulch in groundnut component plastic mixed with fodder to make it unusable to cattle where as bio degradable plastic cost is very high so farmers do not adopt it. </a:t>
                      </a:r>
                      <a:endParaRPr lang="en-IN" sz="2200" dirty="0">
                        <a:latin typeface="+mj-lt"/>
                        <a:ea typeface="Calibri"/>
                        <a:cs typeface="Shruti"/>
                      </a:endParaRPr>
                    </a:p>
                  </a:txBody>
                  <a:tcPr marL="59473" marR="5947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xmlns="" val="156385769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032001"/>
            <a:ext cx="9144000" cy="2209800"/>
          </a:xfrm>
          <a:prstGeom prst="rect">
            <a:avLst/>
          </a:prstGeom>
          <a:blipFill dpi="0" rotWithShape="1">
            <a:blip r:embed="rId2"/>
            <a:srcRect/>
            <a:stretch>
              <a:fillRect/>
            </a:stretch>
          </a:blipFill>
          <a:ln w="38100">
            <a:noFill/>
          </a:ln>
          <a:effectLst>
            <a:outerShdw blurRad="863600" dist="533400" dir="6540000" sx="134000" sy="134000" algn="ctr" rotWithShape="0">
              <a:schemeClr val="accent2">
                <a:lumMod val="20000"/>
                <a:lumOff val="80000"/>
                <a:alpha val="43000"/>
              </a:schemeClr>
            </a:outerShdw>
            <a:softEdge rad="0"/>
          </a:effectLst>
          <a:scene3d>
            <a:camera prst="orthographicFront"/>
            <a:lightRig rig="threePt" dir="t"/>
          </a:scene3d>
          <a:sp3d>
            <a:bevelB/>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solidFill>
                <a:prstClr val="white"/>
              </a:solidFill>
            </a:endParaRPr>
          </a:p>
        </p:txBody>
      </p:sp>
      <p:sp>
        <p:nvSpPr>
          <p:cNvPr id="2" name="Flowchart: Connector 1"/>
          <p:cNvSpPr/>
          <p:nvPr/>
        </p:nvSpPr>
        <p:spPr>
          <a:xfrm>
            <a:off x="5934075" y="1046163"/>
            <a:ext cx="2606675" cy="2606675"/>
          </a:xfrm>
          <a:prstGeom prst="flowChartConnector">
            <a:avLst/>
          </a:prstGeom>
          <a:solidFill>
            <a:schemeClr val="accent4">
              <a:lumMod val="50000"/>
            </a:schemeClr>
          </a:solidFill>
          <a:ln w="57150">
            <a:noFill/>
          </a:ln>
          <a:effectLst>
            <a:outerShdw dir="21540000" sx="149000" sy="149000" algn="ctr" rotWithShape="0">
              <a:schemeClr val="accent4">
                <a:lumMod val="60000"/>
                <a:lumOff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solidFill>
                <a:prstClr val="white"/>
              </a:solidFill>
            </a:endParaRPr>
          </a:p>
        </p:txBody>
      </p:sp>
      <p:sp>
        <p:nvSpPr>
          <p:cNvPr id="4" name="Donut 3"/>
          <p:cNvSpPr/>
          <p:nvPr/>
        </p:nvSpPr>
        <p:spPr>
          <a:xfrm>
            <a:off x="5372100" y="457200"/>
            <a:ext cx="3771900" cy="3771900"/>
          </a:xfrm>
          <a:prstGeom prst="donut">
            <a:avLst>
              <a:gd name="adj" fmla="val 9566"/>
            </a:avLst>
          </a:prstGeom>
          <a:blipFill dpi="0" rotWithShape="1">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a:solidFill>
                <a:prstClr val="black"/>
              </a:solidFill>
            </a:endParaRPr>
          </a:p>
        </p:txBody>
      </p:sp>
      <p:sp>
        <p:nvSpPr>
          <p:cNvPr id="27655" name="Rectangle 4"/>
          <p:cNvSpPr>
            <a:spLocks noChangeArrowheads="1"/>
          </p:cNvSpPr>
          <p:nvPr/>
        </p:nvSpPr>
        <p:spPr bwMode="auto">
          <a:xfrm>
            <a:off x="5995988" y="2116138"/>
            <a:ext cx="248285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algn="ctr" eaLnBrk="1" hangingPunct="1"/>
            <a:r>
              <a:rPr lang="en-US" sz="3600" dirty="0">
                <a:solidFill>
                  <a:schemeClr val="bg1"/>
                </a:solidFill>
                <a:latin typeface="Aharoni" pitchFamily="2" charset="-79"/>
                <a:cs typeface="Aharoni" pitchFamily="2" charset="-79"/>
              </a:rPr>
              <a:t>Thank you</a:t>
            </a:r>
          </a:p>
        </p:txBody>
      </p:sp>
    </p:spTree>
    <p:extLst>
      <p:ext uri="{BB962C8B-B14F-4D97-AF65-F5344CB8AC3E}">
        <p14:creationId xmlns:p14="http://schemas.microsoft.com/office/powerpoint/2010/main" xmlns="" val="26631567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txBox="1">
            <a:spLocks noChangeArrowheads="1"/>
          </p:cNvSpPr>
          <p:nvPr/>
        </p:nvSpPr>
        <p:spPr bwMode="auto">
          <a:xfrm>
            <a:off x="-76200" y="1295400"/>
            <a:ext cx="9220200" cy="4413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marL="1023938" indent="-511175">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1" eaLnBrk="1" hangingPunct="1">
              <a:lnSpc>
                <a:spcPct val="150000"/>
              </a:lnSpc>
              <a:spcBef>
                <a:spcPct val="20000"/>
              </a:spcBef>
              <a:buClr>
                <a:srgbClr val="990000"/>
              </a:buClr>
              <a:buFont typeface="Wingdings" pitchFamily="2" charset="2"/>
              <a:buChar char="q"/>
            </a:pPr>
            <a:r>
              <a:rPr lang="en-US" sz="2400" b="1">
                <a:solidFill>
                  <a:srgbClr val="333399"/>
                </a:solidFill>
              </a:rPr>
              <a:t>Total Geographical Area		: 196 lakh hectares</a:t>
            </a:r>
          </a:p>
          <a:p>
            <a:pPr lvl="1" eaLnBrk="1" hangingPunct="1">
              <a:lnSpc>
                <a:spcPct val="150000"/>
              </a:lnSpc>
              <a:spcBef>
                <a:spcPct val="20000"/>
              </a:spcBef>
              <a:buClr>
                <a:srgbClr val="990000"/>
              </a:buClr>
              <a:buFont typeface="Wingdings" pitchFamily="2" charset="2"/>
              <a:buChar char="q"/>
            </a:pPr>
            <a:r>
              <a:rPr lang="en-US" sz="2400" b="1">
                <a:solidFill>
                  <a:srgbClr val="333399"/>
                </a:solidFill>
              </a:rPr>
              <a:t>Net Area Sown			: 90 lakh hectares</a:t>
            </a:r>
          </a:p>
          <a:p>
            <a:pPr lvl="1" eaLnBrk="1" hangingPunct="1">
              <a:lnSpc>
                <a:spcPct val="150000"/>
              </a:lnSpc>
              <a:spcBef>
                <a:spcPct val="20000"/>
              </a:spcBef>
              <a:buClr>
                <a:srgbClr val="990000"/>
              </a:buClr>
              <a:buFont typeface="Wingdings" pitchFamily="2" charset="2"/>
              <a:buChar char="q"/>
            </a:pPr>
            <a:r>
              <a:rPr lang="en-US" sz="2400" b="1">
                <a:solidFill>
                  <a:srgbClr val="333399"/>
                </a:solidFill>
              </a:rPr>
              <a:t>Total Cropped Area			: 139 lakh hectares </a:t>
            </a:r>
          </a:p>
          <a:p>
            <a:pPr lvl="1" eaLnBrk="1" hangingPunct="1">
              <a:lnSpc>
                <a:spcPct val="150000"/>
              </a:lnSpc>
              <a:spcBef>
                <a:spcPct val="20000"/>
              </a:spcBef>
              <a:buClr>
                <a:srgbClr val="990000"/>
              </a:buClr>
              <a:buFont typeface="Wingdings" pitchFamily="2" charset="2"/>
              <a:buChar char="q"/>
            </a:pPr>
            <a:r>
              <a:rPr lang="en-US" sz="2400" b="1">
                <a:solidFill>
                  <a:srgbClr val="333399"/>
                </a:solidFill>
              </a:rPr>
              <a:t>Gross Irrigated area			: 44.71 % </a:t>
            </a:r>
          </a:p>
          <a:p>
            <a:pPr lvl="1" eaLnBrk="1" hangingPunct="1">
              <a:lnSpc>
                <a:spcPct val="150000"/>
              </a:lnSpc>
              <a:spcBef>
                <a:spcPct val="20000"/>
              </a:spcBef>
              <a:buClr>
                <a:srgbClr val="990000"/>
              </a:buClr>
              <a:buFont typeface="Wingdings" pitchFamily="2" charset="2"/>
              <a:buChar char="q"/>
            </a:pPr>
            <a:r>
              <a:rPr lang="en-US" sz="2400" b="1">
                <a:solidFill>
                  <a:srgbClr val="333399"/>
                </a:solidFill>
              </a:rPr>
              <a:t>Net Irrigated area			: 43.24 %  </a:t>
            </a:r>
          </a:p>
          <a:p>
            <a:pPr lvl="1" eaLnBrk="1" hangingPunct="1">
              <a:lnSpc>
                <a:spcPct val="150000"/>
              </a:lnSpc>
              <a:spcBef>
                <a:spcPct val="20000"/>
              </a:spcBef>
              <a:buClr>
                <a:srgbClr val="990000"/>
              </a:buClr>
              <a:buFont typeface="Wingdings" pitchFamily="2" charset="2"/>
              <a:buChar char="q"/>
            </a:pPr>
            <a:r>
              <a:rPr lang="en-US" sz="2400" b="1">
                <a:solidFill>
                  <a:srgbClr val="333399"/>
                </a:solidFill>
              </a:rPr>
              <a:t>Total Operational land holder  	: 48.86 </a:t>
            </a:r>
            <a:r>
              <a:rPr lang="en-US" sz="2400" b="1">
                <a:solidFill>
                  <a:srgbClr val="002060"/>
                </a:solidFill>
              </a:rPr>
              <a:t>lakh </a:t>
            </a:r>
            <a:r>
              <a:rPr lang="en-US" sz="2400" b="1">
                <a:solidFill>
                  <a:srgbClr val="333399"/>
                </a:solidFill>
              </a:rPr>
              <a:t>       </a:t>
            </a:r>
            <a:endParaRPr lang="en-US" sz="2400" b="1" i="1">
              <a:solidFill>
                <a:srgbClr val="333399"/>
              </a:solidFill>
            </a:endParaRPr>
          </a:p>
          <a:p>
            <a:pPr lvl="1" eaLnBrk="1" hangingPunct="1">
              <a:lnSpc>
                <a:spcPct val="150000"/>
              </a:lnSpc>
              <a:spcBef>
                <a:spcPct val="20000"/>
              </a:spcBef>
              <a:buClr>
                <a:srgbClr val="990000"/>
              </a:buClr>
              <a:buFont typeface="Wingdings" pitchFamily="2" charset="2"/>
              <a:buChar char="q"/>
            </a:pPr>
            <a:r>
              <a:rPr lang="en-US" sz="2400" b="1">
                <a:solidFill>
                  <a:srgbClr val="333399"/>
                </a:solidFill>
              </a:rPr>
              <a:t>Average land holding		: </a:t>
            </a:r>
            <a:r>
              <a:rPr lang="en-US" sz="2400" b="1">
                <a:solidFill>
                  <a:srgbClr val="002060"/>
                </a:solidFill>
              </a:rPr>
              <a:t>2.03 ha </a:t>
            </a:r>
            <a:endParaRPr lang="en-US" sz="2400" b="1">
              <a:solidFill>
                <a:srgbClr val="333399"/>
              </a:solidFill>
            </a:endParaRPr>
          </a:p>
        </p:txBody>
      </p:sp>
      <p:sp>
        <p:nvSpPr>
          <p:cNvPr id="2" name="Rectangle 1"/>
          <p:cNvSpPr/>
          <p:nvPr/>
        </p:nvSpPr>
        <p:spPr>
          <a:xfrm>
            <a:off x="1219200" y="390525"/>
            <a:ext cx="7924800" cy="523875"/>
          </a:xfrm>
          <a:prstGeom prst="rect">
            <a:avLst/>
          </a:prstGeom>
        </p:spPr>
        <p:txBody>
          <a:bodyPr>
            <a:spAutoFit/>
          </a:bodyPr>
          <a:lstStyle/>
          <a:p>
            <a:pPr algn="ctr" eaLnBrk="1" fontAlgn="auto" hangingPunct="1">
              <a:spcBef>
                <a:spcPts val="0"/>
              </a:spcBef>
              <a:spcAft>
                <a:spcPts val="0"/>
              </a:spcAft>
              <a:defRPr/>
            </a:pPr>
            <a:r>
              <a:rPr lang="en-US" sz="2800" dirty="0">
                <a:ln w="0"/>
                <a:solidFill>
                  <a:srgbClr val="002060"/>
                </a:solidFill>
                <a:effectLst>
                  <a:outerShdw blurRad="38100" dist="19050" dir="2700000" algn="tl" rotWithShape="0">
                    <a:schemeClr val="dk1">
                      <a:alpha val="40000"/>
                    </a:schemeClr>
                  </a:outerShdw>
                </a:effectLst>
                <a:latin typeface="Aharoni" panose="02010803020104030203" pitchFamily="2" charset="-79"/>
                <a:cs typeface="Aharoni" panose="02010803020104030203" pitchFamily="2" charset="-79"/>
              </a:rPr>
              <a:t>LAND UTILIZATION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1266825"/>
          <a:ext cx="8458200" cy="4754564"/>
        </p:xfrm>
        <a:graphic>
          <a:graphicData uri="http://schemas.openxmlformats.org/drawingml/2006/table">
            <a:tbl>
              <a:tblPr firstRow="1" firstCol="1" bandRow="1">
                <a:tableStyleId>{8799B23B-EC83-4686-B30A-512413B5E67A}</a:tableStyleId>
              </a:tblPr>
              <a:tblGrid>
                <a:gridCol w="2392339"/>
                <a:gridCol w="4237060"/>
                <a:gridCol w="1828801"/>
              </a:tblGrid>
              <a:tr h="528285">
                <a:tc>
                  <a:txBody>
                    <a:bodyPr/>
                    <a:lstStyle/>
                    <a:p>
                      <a:pPr marL="0" marR="0" algn="ctr">
                        <a:spcBef>
                          <a:spcPts val="0"/>
                        </a:spcBef>
                        <a:spcAft>
                          <a:spcPts val="0"/>
                        </a:spcAft>
                      </a:pPr>
                      <a:r>
                        <a:rPr lang="en-US" sz="1800" dirty="0">
                          <a:effectLst/>
                        </a:rPr>
                        <a:t>Agro climatic zone</a:t>
                      </a:r>
                      <a:endParaRPr lang="en-US" sz="1800" b="1" dirty="0">
                        <a:solidFill>
                          <a:schemeClr val="bg1"/>
                        </a:solidFill>
                        <a:effectLst/>
                        <a:latin typeface="Book Antiqua" pitchFamily="18" charset="0"/>
                        <a:ea typeface="Times New Roman"/>
                      </a:endParaRPr>
                    </a:p>
                  </a:txBody>
                  <a:tcPr marL="68580" marR="68580" marT="0" marB="0" anchor="ctr"/>
                </a:tc>
                <a:tc>
                  <a:txBody>
                    <a:bodyPr/>
                    <a:lstStyle/>
                    <a:p>
                      <a:pPr marL="457200" marR="0" algn="ctr">
                        <a:spcBef>
                          <a:spcPts val="0"/>
                        </a:spcBef>
                        <a:spcAft>
                          <a:spcPts val="0"/>
                        </a:spcAft>
                      </a:pPr>
                      <a:r>
                        <a:rPr lang="en-US" sz="1800" dirty="0">
                          <a:effectLst/>
                        </a:rPr>
                        <a:t>Type of soil</a:t>
                      </a:r>
                      <a:endParaRPr lang="en-US" sz="1800" dirty="0">
                        <a:solidFill>
                          <a:schemeClr val="bg1"/>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800" dirty="0">
                          <a:effectLst/>
                        </a:rPr>
                        <a:t>Rain fall (mm)</a:t>
                      </a:r>
                      <a:endParaRPr lang="en-US" sz="1800" dirty="0">
                        <a:solidFill>
                          <a:schemeClr val="bg1"/>
                        </a:solidFill>
                        <a:effectLst/>
                        <a:latin typeface="Book Antiqua" pitchFamily="18" charset="0"/>
                        <a:ea typeface="Times New Roman"/>
                      </a:endParaRPr>
                    </a:p>
                  </a:txBody>
                  <a:tcPr marL="68580" marR="68580" marT="0" marB="0" anchor="ctr"/>
                </a:tc>
              </a:tr>
              <a:tr h="939191">
                <a:tc>
                  <a:txBody>
                    <a:bodyPr/>
                    <a:lstStyle/>
                    <a:p>
                      <a:pPr marL="0" marR="0">
                        <a:spcBef>
                          <a:spcPts val="0"/>
                        </a:spcBef>
                        <a:spcAft>
                          <a:spcPts val="0"/>
                        </a:spcAft>
                      </a:pPr>
                      <a:r>
                        <a:rPr lang="en-US" sz="1600" dirty="0">
                          <a:effectLst/>
                        </a:rPr>
                        <a:t>South Gujarat </a:t>
                      </a:r>
                      <a:endParaRPr lang="en-US" sz="1600" dirty="0" smtClean="0">
                        <a:effectLst/>
                      </a:endParaRPr>
                    </a:p>
                    <a:p>
                      <a:pPr marL="0" marR="0">
                        <a:spcBef>
                          <a:spcPts val="0"/>
                        </a:spcBef>
                        <a:spcAft>
                          <a:spcPts val="0"/>
                        </a:spcAft>
                      </a:pPr>
                      <a:r>
                        <a:rPr lang="en-US" sz="1600" dirty="0" smtClean="0">
                          <a:effectLst/>
                        </a:rPr>
                        <a:t>(</a:t>
                      </a:r>
                      <a:r>
                        <a:rPr lang="en-US" sz="1600" dirty="0">
                          <a:effectLst/>
                        </a:rPr>
                        <a:t>Heavy Rain Area). </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Deep black with few patches of coastal alluvial, laterite and medium black </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1500 and more</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r h="469584">
                <a:tc>
                  <a:txBody>
                    <a:bodyPr/>
                    <a:lstStyle/>
                    <a:p>
                      <a:pPr marL="0" marR="0">
                        <a:spcBef>
                          <a:spcPts val="0"/>
                        </a:spcBef>
                        <a:spcAft>
                          <a:spcPts val="0"/>
                        </a:spcAft>
                      </a:pPr>
                      <a:r>
                        <a:rPr lang="en-US" sz="1600" dirty="0">
                          <a:effectLst/>
                        </a:rPr>
                        <a:t>South Gujarat </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Deep black clayey </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1000-1500</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r h="469584">
                <a:tc>
                  <a:txBody>
                    <a:bodyPr/>
                    <a:lstStyle/>
                    <a:p>
                      <a:pPr marL="0" marR="0">
                        <a:spcBef>
                          <a:spcPts val="0"/>
                        </a:spcBef>
                        <a:spcAft>
                          <a:spcPts val="0"/>
                        </a:spcAft>
                      </a:pPr>
                      <a:r>
                        <a:rPr lang="en-US" sz="1600" dirty="0">
                          <a:effectLst/>
                        </a:rPr>
                        <a:t>Middle Gujarat </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Deep black, medium black to loamy sand</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800-1000</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r h="469584">
                <a:tc>
                  <a:txBody>
                    <a:bodyPr/>
                    <a:lstStyle/>
                    <a:p>
                      <a:pPr marL="0" marR="0">
                        <a:spcBef>
                          <a:spcPts val="0"/>
                        </a:spcBef>
                        <a:spcAft>
                          <a:spcPts val="0"/>
                        </a:spcAft>
                      </a:pPr>
                      <a:r>
                        <a:rPr lang="en-US" sz="1600" dirty="0">
                          <a:effectLst/>
                        </a:rPr>
                        <a:t>North Gujarat</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Sandy loam to sandy</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625-875</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r h="469584">
                <a:tc>
                  <a:txBody>
                    <a:bodyPr/>
                    <a:lstStyle/>
                    <a:p>
                      <a:pPr marL="0" marR="0">
                        <a:spcBef>
                          <a:spcPts val="0"/>
                        </a:spcBef>
                        <a:spcAft>
                          <a:spcPts val="0"/>
                        </a:spcAft>
                      </a:pPr>
                      <a:r>
                        <a:rPr lang="en-US" sz="1600" dirty="0">
                          <a:effectLst/>
                        </a:rPr>
                        <a:t>Bhal &amp; Coastal </a:t>
                      </a:r>
                      <a:r>
                        <a:rPr lang="en-US" sz="1600" dirty="0" smtClean="0">
                          <a:effectLst/>
                        </a:rPr>
                        <a:t>Area </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Medium black, poorly drained and saline</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625-1000</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r h="469584">
                <a:tc>
                  <a:txBody>
                    <a:bodyPr/>
                    <a:lstStyle/>
                    <a:p>
                      <a:pPr marL="0" marR="0">
                        <a:spcBef>
                          <a:spcPts val="0"/>
                        </a:spcBef>
                        <a:spcAft>
                          <a:spcPts val="0"/>
                        </a:spcAft>
                      </a:pPr>
                      <a:r>
                        <a:rPr lang="en-US" sz="1600" dirty="0">
                          <a:effectLst/>
                        </a:rPr>
                        <a:t>South Saurashtra</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Shallow medium black calcareous</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625-750</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r h="469584">
                <a:tc>
                  <a:txBody>
                    <a:bodyPr/>
                    <a:lstStyle/>
                    <a:p>
                      <a:pPr marL="0" marR="0">
                        <a:spcBef>
                          <a:spcPts val="0"/>
                        </a:spcBef>
                        <a:spcAft>
                          <a:spcPts val="0"/>
                        </a:spcAft>
                      </a:pPr>
                      <a:r>
                        <a:rPr lang="en-US" sz="1600" dirty="0">
                          <a:effectLst/>
                        </a:rPr>
                        <a:t>North Saurashtra</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Shallow medium black</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400-700</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r h="469584">
                <a:tc>
                  <a:txBody>
                    <a:bodyPr/>
                    <a:lstStyle/>
                    <a:p>
                      <a:pPr marL="0" marR="0">
                        <a:spcBef>
                          <a:spcPts val="0"/>
                        </a:spcBef>
                        <a:spcAft>
                          <a:spcPts val="0"/>
                        </a:spcAft>
                      </a:pPr>
                      <a:r>
                        <a:rPr lang="en-US" sz="1600" dirty="0">
                          <a:effectLst/>
                        </a:rPr>
                        <a:t>North West </a:t>
                      </a:r>
                      <a:r>
                        <a:rPr lang="en-US" sz="1600" dirty="0" smtClean="0">
                          <a:effectLst/>
                        </a:rPr>
                        <a:t>Zone </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spcBef>
                          <a:spcPts val="0"/>
                        </a:spcBef>
                        <a:spcAft>
                          <a:spcPts val="0"/>
                        </a:spcAft>
                      </a:pPr>
                      <a:r>
                        <a:rPr lang="en-US" sz="1600" dirty="0">
                          <a:effectLst/>
                        </a:rPr>
                        <a:t>Sandy and saline</a:t>
                      </a:r>
                      <a:endParaRPr lang="en-US" sz="1600" dirty="0">
                        <a:solidFill>
                          <a:schemeClr val="tx2">
                            <a:lumMod val="75000"/>
                          </a:schemeClr>
                        </a:solidFill>
                        <a:effectLst/>
                        <a:latin typeface="Book Antiqua" pitchFamily="18" charset="0"/>
                        <a:ea typeface="Times New Roman"/>
                      </a:endParaRPr>
                    </a:p>
                  </a:txBody>
                  <a:tcPr marL="68580" marR="68580" marT="0" marB="0" anchor="ctr"/>
                </a:tc>
                <a:tc>
                  <a:txBody>
                    <a:bodyPr/>
                    <a:lstStyle/>
                    <a:p>
                      <a:pPr marL="0" marR="0" algn="ctr">
                        <a:spcBef>
                          <a:spcPts val="0"/>
                        </a:spcBef>
                        <a:spcAft>
                          <a:spcPts val="0"/>
                        </a:spcAft>
                      </a:pPr>
                      <a:r>
                        <a:rPr lang="en-US" sz="1600" dirty="0">
                          <a:effectLst/>
                        </a:rPr>
                        <a:t>250-500</a:t>
                      </a:r>
                      <a:endParaRPr lang="en-US" sz="1600" dirty="0">
                        <a:solidFill>
                          <a:schemeClr val="tx2">
                            <a:lumMod val="75000"/>
                          </a:schemeClr>
                        </a:solidFill>
                        <a:effectLst/>
                        <a:latin typeface="Book Antiqua" pitchFamily="18" charset="0"/>
                        <a:ea typeface="Times New Roman"/>
                      </a:endParaRPr>
                    </a:p>
                  </a:txBody>
                  <a:tcPr marL="68580" marR="68580" marT="0" marB="0" anchor="ctr"/>
                </a:tc>
              </a:tr>
            </a:tbl>
          </a:graphicData>
        </a:graphic>
      </p:graphicFrame>
      <p:sp>
        <p:nvSpPr>
          <p:cNvPr id="12332" name="Rectangle 5"/>
          <p:cNvSpPr>
            <a:spLocks noChangeArrowheads="1"/>
          </p:cNvSpPr>
          <p:nvPr/>
        </p:nvSpPr>
        <p:spPr bwMode="auto">
          <a:xfrm>
            <a:off x="1143000" y="390525"/>
            <a:ext cx="8001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1" hangingPunct="1"/>
            <a:r>
              <a:rPr lang="en-US" sz="2800" b="1">
                <a:solidFill>
                  <a:srgbClr val="002060"/>
                </a:solidFill>
                <a:latin typeface="Aharoni" pitchFamily="2" charset="-79"/>
                <a:cs typeface="Aharoni" pitchFamily="2" charset="-79"/>
              </a:rPr>
              <a:t>AGRO CLIMATIC ZONE</a:t>
            </a:r>
            <a:endParaRPr lang="en-US" sz="2400" b="1">
              <a:solidFill>
                <a:srgbClr val="002060"/>
              </a:solidFill>
              <a:latin typeface="Aharoni" pitchFamily="2" charset="-79"/>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3055880512"/>
              </p:ext>
            </p:extLst>
          </p:nvPr>
        </p:nvGraphicFramePr>
        <p:xfrm>
          <a:off x="914400" y="1828800"/>
          <a:ext cx="7620001" cy="3000392"/>
        </p:xfrm>
        <a:graphic>
          <a:graphicData uri="http://schemas.openxmlformats.org/drawingml/2006/table">
            <a:tbl>
              <a:tblPr>
                <a:tableStyleId>{22838BEF-8BB2-4498-84A7-C5851F593DF1}</a:tableStyleId>
              </a:tblPr>
              <a:tblGrid>
                <a:gridCol w="2616969"/>
                <a:gridCol w="1847274"/>
                <a:gridCol w="1250757"/>
                <a:gridCol w="1905001"/>
              </a:tblGrid>
              <a:tr h="1081911">
                <a:tc>
                  <a:txBody>
                    <a:bodyPr/>
                    <a:lstStyle/>
                    <a:p>
                      <a:pPr algn="ctr" fontAlgn="b"/>
                      <a:r>
                        <a:rPr lang="en-US" sz="2400" b="1" u="none" strike="noStrike" dirty="0" smtClean="0">
                          <a:solidFill>
                            <a:srgbClr val="002060"/>
                          </a:solidFill>
                        </a:rPr>
                        <a:t>Month</a:t>
                      </a:r>
                      <a:endParaRPr lang="en-US" sz="2400" b="1" i="0" u="none" strike="noStrike" dirty="0">
                        <a:solidFill>
                          <a:srgbClr val="002060"/>
                        </a:solidFill>
                        <a:latin typeface="Arial"/>
                      </a:endParaRPr>
                    </a:p>
                  </a:txBody>
                  <a:tcPr marL="9525" marR="9525" marT="9525" marB="0" anchor="ctr">
                    <a:solidFill>
                      <a:schemeClr val="accent1">
                        <a:lumMod val="40000"/>
                        <a:lumOff val="60000"/>
                      </a:schemeClr>
                    </a:solidFill>
                  </a:tcPr>
                </a:tc>
                <a:tc>
                  <a:txBody>
                    <a:bodyPr/>
                    <a:lstStyle/>
                    <a:p>
                      <a:pPr algn="ctr" fontAlgn="b"/>
                      <a:r>
                        <a:rPr lang="en-US" sz="2000" b="1" u="none" strike="noStrike" dirty="0" smtClean="0">
                          <a:solidFill>
                            <a:srgbClr val="002060"/>
                          </a:solidFill>
                        </a:rPr>
                        <a:t>Cumulative Total </a:t>
                      </a:r>
                      <a:r>
                        <a:rPr lang="en-US" sz="2000" b="1" u="none" strike="noStrike" dirty="0">
                          <a:solidFill>
                            <a:srgbClr val="002060"/>
                          </a:solidFill>
                        </a:rPr>
                        <a:t>Rain fall </a:t>
                      </a:r>
                      <a:endParaRPr lang="en-US" sz="2000" b="1" u="none" strike="noStrike" dirty="0" smtClean="0">
                        <a:solidFill>
                          <a:srgbClr val="002060"/>
                        </a:solidFill>
                      </a:endParaRPr>
                    </a:p>
                    <a:p>
                      <a:pPr algn="ctr" fontAlgn="b"/>
                      <a:r>
                        <a:rPr lang="en-US" sz="2000" b="1" u="none" strike="noStrike" dirty="0" smtClean="0">
                          <a:solidFill>
                            <a:srgbClr val="002060"/>
                          </a:solidFill>
                        </a:rPr>
                        <a:t> of month(mm)</a:t>
                      </a:r>
                      <a:endParaRPr lang="en-US" sz="2000" b="1" i="0" u="none" strike="noStrike" dirty="0">
                        <a:solidFill>
                          <a:srgbClr val="002060"/>
                        </a:solidFill>
                        <a:latin typeface="Arial"/>
                      </a:endParaRPr>
                    </a:p>
                  </a:txBody>
                  <a:tcPr marL="9525" marR="9525" marT="9525" marB="0" anchor="ctr">
                    <a:solidFill>
                      <a:schemeClr val="accent1">
                        <a:lumMod val="40000"/>
                        <a:lumOff val="60000"/>
                      </a:schemeClr>
                    </a:solidFill>
                  </a:tcPr>
                </a:tc>
                <a:tc>
                  <a:txBody>
                    <a:bodyPr/>
                    <a:lstStyle/>
                    <a:p>
                      <a:pPr algn="ctr" fontAlgn="b"/>
                      <a:r>
                        <a:rPr lang="en-US" sz="2000" b="1" u="none" strike="noStrike" dirty="0">
                          <a:solidFill>
                            <a:srgbClr val="002060"/>
                          </a:solidFill>
                        </a:rPr>
                        <a:t>% Against </a:t>
                      </a:r>
                      <a:r>
                        <a:rPr lang="en-US" sz="2000" b="1" u="none" strike="noStrike" dirty="0" smtClean="0">
                          <a:solidFill>
                            <a:srgbClr val="002060"/>
                          </a:solidFill>
                        </a:rPr>
                        <a:t>Avg. </a:t>
                      </a:r>
                      <a:r>
                        <a:rPr lang="en-US" sz="2000" b="1" u="none" strike="noStrike" dirty="0">
                          <a:solidFill>
                            <a:srgbClr val="002060"/>
                          </a:solidFill>
                        </a:rPr>
                        <a:t>Rain </a:t>
                      </a:r>
                      <a:endParaRPr lang="en-US" sz="2000" b="1" i="0" u="none" strike="noStrike" dirty="0">
                        <a:solidFill>
                          <a:srgbClr val="002060"/>
                        </a:solidFill>
                        <a:latin typeface="Arial"/>
                      </a:endParaRPr>
                    </a:p>
                  </a:txBody>
                  <a:tcPr marL="9525" marR="9525" marT="9525" marB="0" anchor="ctr">
                    <a:solidFill>
                      <a:schemeClr val="accent1">
                        <a:lumMod val="40000"/>
                        <a:lumOff val="60000"/>
                      </a:schemeClr>
                    </a:solidFill>
                  </a:tcPr>
                </a:tc>
                <a:tc>
                  <a:txBody>
                    <a:bodyPr/>
                    <a:lstStyle/>
                    <a:p>
                      <a:pPr algn="ctr" fontAlgn="b"/>
                      <a:r>
                        <a:rPr lang="en-US" sz="2000" b="1" u="none" strike="noStrike" dirty="0" smtClean="0">
                          <a:solidFill>
                            <a:srgbClr val="002060"/>
                          </a:solidFill>
                        </a:rPr>
                        <a:t>Avg. </a:t>
                      </a:r>
                      <a:r>
                        <a:rPr lang="en-US" sz="2000" b="1" u="none" strike="noStrike" dirty="0">
                          <a:solidFill>
                            <a:srgbClr val="002060"/>
                          </a:solidFill>
                        </a:rPr>
                        <a:t>Rain </a:t>
                      </a:r>
                      <a:r>
                        <a:rPr lang="en-US" sz="2000" b="1" u="none" strike="noStrike" dirty="0" smtClean="0">
                          <a:solidFill>
                            <a:srgbClr val="002060"/>
                          </a:solidFill>
                        </a:rPr>
                        <a:t>(mm)</a:t>
                      </a:r>
                    </a:p>
                    <a:p>
                      <a:pPr algn="ctr" fontAlgn="b"/>
                      <a:r>
                        <a:rPr lang="en-US" sz="2000" b="1" u="none" strike="noStrike" dirty="0" smtClean="0">
                          <a:solidFill>
                            <a:srgbClr val="002060"/>
                          </a:solidFill>
                        </a:rPr>
                        <a:t>(1986-2015)</a:t>
                      </a:r>
                      <a:endParaRPr lang="en-US" sz="2000" b="1" i="0" u="none" strike="noStrike" dirty="0">
                        <a:solidFill>
                          <a:srgbClr val="002060"/>
                        </a:solidFill>
                        <a:latin typeface="Arial"/>
                      </a:endParaRPr>
                    </a:p>
                  </a:txBody>
                  <a:tcPr marL="9525" marR="9525" marT="9525" marB="0" anchor="ctr">
                    <a:solidFill>
                      <a:schemeClr val="accent1">
                        <a:lumMod val="40000"/>
                        <a:lumOff val="60000"/>
                      </a:schemeClr>
                    </a:solidFill>
                  </a:tcPr>
                </a:tc>
              </a:tr>
              <a:tr h="687198">
                <a:tc>
                  <a:txBody>
                    <a:bodyPr/>
                    <a:lstStyle/>
                    <a:p>
                      <a:pPr algn="ctr" fontAlgn="b"/>
                      <a:r>
                        <a:rPr lang="en-US" sz="1800" b="1" u="none" strike="noStrike" dirty="0" smtClean="0">
                          <a:solidFill>
                            <a:srgbClr val="002060"/>
                          </a:solidFill>
                        </a:rPr>
                        <a:t>JUNE (up to</a:t>
                      </a:r>
                      <a:r>
                        <a:rPr lang="en-US" sz="1800" b="1" u="none" strike="noStrike" baseline="0" dirty="0" smtClean="0">
                          <a:solidFill>
                            <a:srgbClr val="002060"/>
                          </a:solidFill>
                        </a:rPr>
                        <a:t> 30-06-16</a:t>
                      </a:r>
                      <a:r>
                        <a:rPr lang="en-US" sz="1800" b="1" u="none" strike="noStrike" dirty="0" smtClean="0">
                          <a:solidFill>
                            <a:srgbClr val="002060"/>
                          </a:solidFill>
                        </a:rPr>
                        <a:t>)</a:t>
                      </a:r>
                      <a:endParaRPr lang="en-US" sz="1800" b="1" i="0" u="none" strike="noStrike" dirty="0">
                        <a:solidFill>
                          <a:srgbClr val="002060"/>
                        </a:solidFill>
                        <a:latin typeface="Arial"/>
                      </a:endParaRPr>
                    </a:p>
                  </a:txBody>
                  <a:tcPr marL="9525" marR="9525" marT="9525" marB="0" anchor="ctr"/>
                </a:tc>
                <a:tc>
                  <a:txBody>
                    <a:bodyPr/>
                    <a:lstStyle/>
                    <a:p>
                      <a:pPr algn="ctr" fontAlgn="b"/>
                      <a:r>
                        <a:rPr lang="en-US" sz="2400" b="1" u="none" strike="noStrike" dirty="0" smtClean="0"/>
                        <a:t>36.76</a:t>
                      </a:r>
                      <a:endParaRPr lang="en-US" sz="2400" b="1" i="0" u="none" strike="noStrike" dirty="0">
                        <a:latin typeface="Arial"/>
                      </a:endParaRPr>
                    </a:p>
                  </a:txBody>
                  <a:tcPr marL="9525" marR="9525" marT="9525" marB="0" anchor="ctr"/>
                </a:tc>
                <a:tc>
                  <a:txBody>
                    <a:bodyPr/>
                    <a:lstStyle/>
                    <a:p>
                      <a:pPr algn="ctr" fontAlgn="b"/>
                      <a:r>
                        <a:rPr lang="en-US" sz="2400" b="1" u="none" strike="noStrike" dirty="0" smtClean="0"/>
                        <a:t>4.61</a:t>
                      </a:r>
                      <a:endParaRPr lang="en-US" sz="2400" b="1" i="0" u="none" strike="noStrike" dirty="0">
                        <a:latin typeface="Arial"/>
                      </a:endParaRPr>
                    </a:p>
                  </a:txBody>
                  <a:tcPr marL="9525" marR="9525" marT="9525" marB="0" anchor="ctr"/>
                </a:tc>
                <a:tc rowSpan="3">
                  <a:txBody>
                    <a:bodyPr/>
                    <a:lstStyle/>
                    <a:p>
                      <a:pPr algn="ctr" fontAlgn="b"/>
                      <a:r>
                        <a:rPr lang="en-US" sz="2400" b="1" u="none" strike="noStrike" dirty="0"/>
                        <a:t>797</a:t>
                      </a:r>
                      <a:endParaRPr lang="en-US" sz="2400" b="1" i="0" u="none" strike="noStrike" dirty="0">
                        <a:latin typeface="Arial"/>
                      </a:endParaRPr>
                    </a:p>
                  </a:txBody>
                  <a:tcPr marL="9525" marR="9525" marT="9525" marB="0" anchor="ctr"/>
                </a:tc>
              </a:tr>
              <a:tr h="570621">
                <a:tc>
                  <a:txBody>
                    <a:bodyPr/>
                    <a:lstStyle/>
                    <a:p>
                      <a:pPr algn="ctr" fontAlgn="b"/>
                      <a:r>
                        <a:rPr lang="en-US" sz="1800" b="1" u="none" strike="noStrike" dirty="0" smtClean="0">
                          <a:solidFill>
                            <a:srgbClr val="002060"/>
                          </a:solidFill>
                        </a:rPr>
                        <a:t>JULY (up to 31-07-16)</a:t>
                      </a:r>
                      <a:endParaRPr lang="en-US" sz="1800" b="1" i="0" u="none" strike="noStrike" dirty="0">
                        <a:solidFill>
                          <a:srgbClr val="002060"/>
                        </a:solidFill>
                        <a:latin typeface="Arial"/>
                      </a:endParaRPr>
                    </a:p>
                  </a:txBody>
                  <a:tcPr marL="9525" marR="9525" marT="9525" marB="0" anchor="ctr"/>
                </a:tc>
                <a:tc>
                  <a:txBody>
                    <a:bodyPr/>
                    <a:lstStyle/>
                    <a:p>
                      <a:pPr marL="0" algn="ctr" defTabSz="914400" rtl="0" eaLnBrk="1" fontAlgn="b" latinLnBrk="0" hangingPunct="1"/>
                      <a:r>
                        <a:rPr lang="en-US" sz="2400" b="1" u="none" strike="noStrike" kern="1200" dirty="0" smtClean="0">
                          <a:solidFill>
                            <a:schemeClr val="dk1"/>
                          </a:solidFill>
                          <a:latin typeface="+mn-lt"/>
                          <a:ea typeface="+mn-ea"/>
                          <a:cs typeface="+mn-cs"/>
                        </a:rPr>
                        <a:t>261.06</a:t>
                      </a:r>
                      <a:endParaRPr lang="en-US" sz="2400" b="1" u="none" strike="noStrike"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2400" b="1" u="none" strike="noStrike" kern="1200" dirty="0" smtClean="0">
                          <a:solidFill>
                            <a:schemeClr val="dk1"/>
                          </a:solidFill>
                          <a:latin typeface="+mn-lt"/>
                          <a:ea typeface="+mn-ea"/>
                          <a:cs typeface="+mn-cs"/>
                        </a:rPr>
                        <a:t>32.75</a:t>
                      </a:r>
                      <a:endParaRPr lang="en-US" sz="2400" b="1" u="none" strike="noStrike" kern="1200" dirty="0">
                        <a:solidFill>
                          <a:schemeClr val="dk1"/>
                        </a:solidFill>
                        <a:latin typeface="+mn-lt"/>
                        <a:ea typeface="+mn-ea"/>
                        <a:cs typeface="+mn-cs"/>
                      </a:endParaRPr>
                    </a:p>
                  </a:txBody>
                  <a:tcPr marL="9525" marR="9525" marT="9525" marB="0" anchor="ctr"/>
                </a:tc>
                <a:tc vMerge="1">
                  <a:txBody>
                    <a:bodyPr/>
                    <a:lstStyle/>
                    <a:p>
                      <a:pPr algn="ctr" fontAlgn="b"/>
                      <a:endParaRPr lang="en-US" sz="2400" b="1" i="0" u="none" strike="noStrike" dirty="0">
                        <a:latin typeface="Arial"/>
                      </a:endParaRPr>
                    </a:p>
                  </a:txBody>
                  <a:tcPr marL="9525" marR="9525" marT="9525" marB="0" anchor="b"/>
                </a:tc>
              </a:tr>
              <a:tr h="660662">
                <a:tc>
                  <a:txBody>
                    <a:bodyPr/>
                    <a:lstStyle/>
                    <a:p>
                      <a:pPr algn="ctr" fontAlgn="b"/>
                      <a:r>
                        <a:rPr lang="en-US" sz="1800" b="1" u="none" strike="noStrike" dirty="0" smtClean="0">
                          <a:solidFill>
                            <a:srgbClr val="002060"/>
                          </a:solidFill>
                        </a:rPr>
                        <a:t>AUGUST (up to 1-08-16)</a:t>
                      </a:r>
                      <a:endParaRPr lang="en-US" sz="1800" b="1" i="0" u="none" strike="noStrike" dirty="0">
                        <a:solidFill>
                          <a:srgbClr val="002060"/>
                        </a:solidFill>
                        <a:latin typeface="Arial"/>
                      </a:endParaRPr>
                    </a:p>
                  </a:txBody>
                  <a:tcPr marL="9525" marR="9525" marT="9525" marB="0" anchor="ctr"/>
                </a:tc>
                <a:tc>
                  <a:txBody>
                    <a:bodyPr/>
                    <a:lstStyle/>
                    <a:p>
                      <a:pPr marL="0" algn="ctr" defTabSz="914400" rtl="0" eaLnBrk="1" fontAlgn="b" latinLnBrk="0" hangingPunct="1"/>
                      <a:r>
                        <a:rPr lang="en-US" sz="2400" b="1" u="none" strike="noStrike" kern="1200" dirty="0" smtClean="0">
                          <a:solidFill>
                            <a:schemeClr val="dk1"/>
                          </a:solidFill>
                          <a:latin typeface="+mn-lt"/>
                          <a:ea typeface="+mn-ea"/>
                          <a:cs typeface="+mn-cs"/>
                        </a:rPr>
                        <a:t>282.06</a:t>
                      </a:r>
                      <a:endParaRPr lang="en-US" sz="2400" b="1" u="none" strike="noStrike" kern="1200" dirty="0">
                        <a:solidFill>
                          <a:schemeClr val="dk1"/>
                        </a:solidFill>
                        <a:latin typeface="+mn-lt"/>
                        <a:ea typeface="+mn-ea"/>
                        <a:cs typeface="+mn-cs"/>
                      </a:endParaRPr>
                    </a:p>
                  </a:txBody>
                  <a:tcPr marL="9525" marR="9525" marT="9525" marB="0" anchor="ctr"/>
                </a:tc>
                <a:tc>
                  <a:txBody>
                    <a:bodyPr/>
                    <a:lstStyle/>
                    <a:p>
                      <a:pPr marL="0" algn="ctr" defTabSz="914400" rtl="0" eaLnBrk="1" fontAlgn="b" latinLnBrk="0" hangingPunct="1"/>
                      <a:r>
                        <a:rPr lang="en-US" sz="2400" b="1" u="none" strike="noStrike" kern="1200" dirty="0" smtClean="0">
                          <a:solidFill>
                            <a:schemeClr val="dk1"/>
                          </a:solidFill>
                          <a:latin typeface="+mn-lt"/>
                          <a:ea typeface="+mn-ea"/>
                          <a:cs typeface="+mn-cs"/>
                        </a:rPr>
                        <a:t>35.39</a:t>
                      </a:r>
                      <a:endParaRPr lang="en-US" sz="2400" b="1" u="none" strike="noStrike" kern="1200" dirty="0">
                        <a:solidFill>
                          <a:schemeClr val="dk1"/>
                        </a:solidFill>
                        <a:latin typeface="+mn-lt"/>
                        <a:ea typeface="+mn-ea"/>
                        <a:cs typeface="+mn-cs"/>
                      </a:endParaRPr>
                    </a:p>
                  </a:txBody>
                  <a:tcPr marL="9525" marR="9525" marT="9525" marB="0" anchor="ctr"/>
                </a:tc>
                <a:tc vMerge="1">
                  <a:txBody>
                    <a:bodyPr/>
                    <a:lstStyle/>
                    <a:p>
                      <a:pPr algn="ctr" fontAlgn="b"/>
                      <a:endParaRPr lang="en-US" sz="2400" b="1" i="0" u="none" strike="noStrike" dirty="0">
                        <a:latin typeface="Arial"/>
                      </a:endParaRPr>
                    </a:p>
                  </a:txBody>
                  <a:tcPr marL="9525" marR="9525" marT="9525" marB="0" anchor="b"/>
                </a:tc>
              </a:tr>
            </a:tbl>
          </a:graphicData>
        </a:graphic>
      </p:graphicFrame>
      <p:sp>
        <p:nvSpPr>
          <p:cNvPr id="3" name="Rectangle 2"/>
          <p:cNvSpPr/>
          <p:nvPr/>
        </p:nvSpPr>
        <p:spPr>
          <a:xfrm>
            <a:off x="1371600" y="304800"/>
            <a:ext cx="7032887" cy="584775"/>
          </a:xfrm>
          <a:prstGeom prst="rect">
            <a:avLst/>
          </a:prstGeom>
        </p:spPr>
        <p:txBody>
          <a:bodyPr wrap="none">
            <a:spAutoFit/>
          </a:bodyPr>
          <a:lstStyle/>
          <a:p>
            <a:pPr algn="ctr" fontAlgn="b"/>
            <a:r>
              <a:rPr lang="en-US" sz="3200" b="1" dirty="0">
                <a:effectLst>
                  <a:outerShdw blurRad="38100" dist="38100" dir="2700000" algn="tl">
                    <a:srgbClr val="000000">
                      <a:alpha val="43137"/>
                    </a:srgbClr>
                  </a:outerShdw>
                </a:effectLst>
              </a:rPr>
              <a:t> Rain fall </a:t>
            </a:r>
            <a:r>
              <a:rPr lang="en-US" sz="3200" b="1" dirty="0" smtClean="0">
                <a:effectLst>
                  <a:outerShdw blurRad="38100" dist="38100" dir="2700000" algn="tl">
                    <a:srgbClr val="000000">
                      <a:alpha val="43137"/>
                    </a:srgbClr>
                  </a:outerShdw>
                </a:effectLst>
              </a:rPr>
              <a:t>status of </a:t>
            </a:r>
            <a:r>
              <a:rPr lang="en-US" sz="3200" b="1" i="1" dirty="0" err="1">
                <a:effectLst>
                  <a:outerShdw blurRad="38100" dist="38100" dir="2700000" algn="tl">
                    <a:srgbClr val="000000">
                      <a:alpha val="43137"/>
                    </a:srgbClr>
                  </a:outerShdw>
                </a:effectLst>
              </a:rPr>
              <a:t>Kharif</a:t>
            </a:r>
            <a:r>
              <a:rPr lang="en-US" sz="3200" b="1" dirty="0">
                <a:effectLst>
                  <a:outerShdw blurRad="38100" dist="38100" dir="2700000" algn="tl">
                    <a:srgbClr val="000000">
                      <a:alpha val="43137"/>
                    </a:srgbClr>
                  </a:outerShdw>
                </a:effectLst>
              </a:rPr>
              <a:t> </a:t>
            </a:r>
            <a:r>
              <a:rPr lang="en-US" sz="3200" b="1" dirty="0" smtClean="0">
                <a:effectLst>
                  <a:outerShdw blurRad="38100" dist="38100" dir="2700000" algn="tl">
                    <a:srgbClr val="000000">
                      <a:alpha val="43137"/>
                    </a:srgbClr>
                  </a:outerShdw>
                </a:effectLst>
              </a:rPr>
              <a:t>2016 in Gujarat</a:t>
            </a:r>
            <a:endParaRPr lang="en-US" sz="3200" b="1" dirty="0">
              <a:effectLst>
                <a:outerShdw blurRad="38100" dist="38100" dir="2700000" algn="tl">
                  <a:srgbClr val="000000">
                    <a:alpha val="43137"/>
                  </a:srgbClr>
                </a:outerShdw>
              </a:effectLst>
              <a:latin typeface="Arial"/>
            </a:endParaRPr>
          </a:p>
        </p:txBody>
      </p:sp>
    </p:spTree>
    <p:extLst>
      <p:ext uri="{BB962C8B-B14F-4D97-AF65-F5344CB8AC3E}">
        <p14:creationId xmlns:p14="http://schemas.microsoft.com/office/powerpoint/2010/main" xmlns="" val="3114415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xmlns="" val="653284716"/>
              </p:ext>
            </p:extLst>
          </p:nvPr>
        </p:nvGraphicFramePr>
        <p:xfrm>
          <a:off x="914400" y="1266568"/>
          <a:ext cx="777240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3075" name="Rectangle 4"/>
          <p:cNvSpPr>
            <a:spLocks noChangeArrowheads="1"/>
          </p:cNvSpPr>
          <p:nvPr/>
        </p:nvSpPr>
        <p:spPr bwMode="auto">
          <a:xfrm>
            <a:off x="2273300" y="444500"/>
            <a:ext cx="6086475" cy="52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800">
                <a:solidFill>
                  <a:srgbClr val="000000"/>
                </a:solidFill>
                <a:latin typeface="Calibri" panose="020F0502020204030204" pitchFamily="34" charset="0"/>
              </a:rPr>
              <a:t>Percent Area of Oilseeds in Gujarat State</a:t>
            </a:r>
            <a:endParaRPr lang="en-US" sz="2800"/>
          </a:p>
        </p:txBody>
      </p:sp>
    </p:spTree>
    <p:extLst>
      <p:ext uri="{BB962C8B-B14F-4D97-AF65-F5344CB8AC3E}">
        <p14:creationId xmlns:p14="http://schemas.microsoft.com/office/powerpoint/2010/main" xmlns="" val="318867890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
          <p:cNvSpPr>
            <a:spLocks noChangeArrowheads="1"/>
          </p:cNvSpPr>
          <p:nvPr/>
        </p:nvSpPr>
        <p:spPr bwMode="auto">
          <a:xfrm>
            <a:off x="1143000" y="404795"/>
            <a:ext cx="8001000" cy="523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ctr" eaLnBrk="1" hangingPunct="1"/>
            <a:r>
              <a:rPr lang="en-US" sz="2400" dirty="0">
                <a:solidFill>
                  <a:srgbClr val="002060"/>
                </a:solidFill>
                <a:latin typeface="Aharoni" pitchFamily="2" charset="-79"/>
                <a:cs typeface="Aharoni" pitchFamily="2" charset="-79"/>
              </a:rPr>
              <a:t>GROUNDNUT SCENARIO IN GUJA</a:t>
            </a:r>
            <a:r>
              <a:rPr lang="en-US" sz="2800" dirty="0">
                <a:solidFill>
                  <a:srgbClr val="002060"/>
                </a:solidFill>
                <a:latin typeface="Aharoni" pitchFamily="2" charset="-79"/>
                <a:cs typeface="Aharoni" pitchFamily="2" charset="-79"/>
              </a:rPr>
              <a:t>RAT</a:t>
            </a:r>
          </a:p>
        </p:txBody>
      </p:sp>
      <p:sp>
        <p:nvSpPr>
          <p:cNvPr id="2" name="Rectangle 1"/>
          <p:cNvSpPr/>
          <p:nvPr/>
        </p:nvSpPr>
        <p:spPr>
          <a:xfrm>
            <a:off x="1562100" y="5805264"/>
            <a:ext cx="7162800" cy="584775"/>
          </a:xfrm>
          <a:prstGeom prst="rect">
            <a:avLst/>
          </a:prstGeom>
        </p:spPr>
        <p:txBody>
          <a:bodyPr wrap="square">
            <a:spAutoFit/>
          </a:bodyPr>
          <a:lstStyle/>
          <a:p>
            <a:pPr marL="628650" indent="-628650" algn="just">
              <a:spcBef>
                <a:spcPts val="1000"/>
              </a:spcBef>
            </a:pPr>
            <a:r>
              <a:rPr lang="en-US" sz="1600" b="1" dirty="0" smtClean="0">
                <a:latin typeface="Arial" pitchFamily="34" charset="0"/>
                <a:cs typeface="Arial" pitchFamily="34" charset="0"/>
              </a:rPr>
              <a:t>Note: “</a:t>
            </a:r>
            <a:r>
              <a:rPr lang="en-US" sz="1600" b="1" dirty="0" err="1" smtClean="0">
                <a:latin typeface="Arial" pitchFamily="34" charset="0"/>
                <a:cs typeface="Arial" pitchFamily="34" charset="0"/>
              </a:rPr>
              <a:t>Krushi</a:t>
            </a:r>
            <a:r>
              <a:rPr lang="en-US" sz="1600" b="1" dirty="0" smtClean="0">
                <a:latin typeface="Arial" pitchFamily="34" charset="0"/>
                <a:cs typeface="Arial" pitchFamily="34" charset="0"/>
              </a:rPr>
              <a:t> </a:t>
            </a:r>
            <a:r>
              <a:rPr lang="en-US" sz="1600" b="1" dirty="0" err="1">
                <a:latin typeface="Arial" pitchFamily="34" charset="0"/>
                <a:cs typeface="Arial" pitchFamily="34" charset="0"/>
              </a:rPr>
              <a:t>karman</a:t>
            </a:r>
            <a:r>
              <a:rPr lang="en-US" sz="1600" b="1" dirty="0">
                <a:latin typeface="Arial" pitchFamily="34" charset="0"/>
                <a:cs typeface="Arial" pitchFamily="34" charset="0"/>
              </a:rPr>
              <a:t> Award” for highest oilseed production and productivity in the year 2013-14</a:t>
            </a:r>
          </a:p>
        </p:txBody>
      </p:sp>
      <p:graphicFrame>
        <p:nvGraphicFramePr>
          <p:cNvPr id="9" name="Chart 8"/>
          <p:cNvGraphicFramePr/>
          <p:nvPr>
            <p:extLst>
              <p:ext uri="{D42A27DB-BD31-4B8C-83A1-F6EECF244321}">
                <p14:modId xmlns:p14="http://schemas.microsoft.com/office/powerpoint/2010/main" xmlns="" val="1515436142"/>
              </p:ext>
            </p:extLst>
          </p:nvPr>
        </p:nvGraphicFramePr>
        <p:xfrm>
          <a:off x="827584" y="909843"/>
          <a:ext cx="7786742" cy="50853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34862286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xmlns="" val="497335408"/>
              </p:ext>
            </p:extLst>
          </p:nvPr>
        </p:nvGraphicFramePr>
        <p:xfrm>
          <a:off x="304800" y="1524000"/>
          <a:ext cx="8534400" cy="4038601"/>
        </p:xfrm>
        <a:graphic>
          <a:graphicData uri="http://schemas.openxmlformats.org/drawingml/2006/table">
            <a:tbl>
              <a:tblPr>
                <a:tableStyleId>{0505E3EF-67EA-436B-97B2-0124C06EBD24}</a:tableStyleId>
              </a:tblPr>
              <a:tblGrid>
                <a:gridCol w="1644242"/>
                <a:gridCol w="1665733"/>
                <a:gridCol w="2013332"/>
                <a:gridCol w="1532395"/>
                <a:gridCol w="1678698"/>
              </a:tblGrid>
              <a:tr h="15914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lang="en-US" sz="1800" b="1" i="0" u="none" strike="noStrike" kern="1200" baseline="0" dirty="0" smtClean="0">
                          <a:solidFill>
                            <a:schemeClr val="bg1"/>
                          </a:solidFill>
                          <a:latin typeface="+mn-lt"/>
                          <a:ea typeface="+mn-ea"/>
                          <a:cs typeface="+mn-cs"/>
                        </a:rPr>
                        <a:t>Crop</a:t>
                      </a:r>
                    </a:p>
                  </a:txBody>
                  <a:tcPr marL="9525" marR="9525" marT="9526" marB="0" anchor="ctr">
                    <a:solidFill>
                      <a:srgbClr val="7E9D59"/>
                    </a:solidFill>
                  </a:tcPr>
                </a:tc>
                <a:tc>
                  <a:txBody>
                    <a:bodyPr/>
                    <a:lstStyle/>
                    <a:p>
                      <a:pPr algn="ctr"/>
                      <a:endParaRPr lang="en-US" sz="1800" b="0" i="0" u="none" strike="noStrike" kern="1200" baseline="0" dirty="0" smtClean="0">
                        <a:solidFill>
                          <a:schemeClr val="bg1"/>
                        </a:solidFill>
                        <a:latin typeface="+mn-lt"/>
                        <a:ea typeface="+mn-ea"/>
                        <a:cs typeface="+mn-cs"/>
                      </a:endParaRPr>
                    </a:p>
                    <a:p>
                      <a:pPr algn="ctr"/>
                      <a:r>
                        <a:rPr lang="en-US" sz="1800" b="1" i="0" u="none" strike="noStrike" kern="1200" baseline="0" dirty="0" smtClean="0">
                          <a:solidFill>
                            <a:schemeClr val="bg1"/>
                          </a:solidFill>
                          <a:latin typeface="+mn-lt"/>
                          <a:ea typeface="+mn-ea"/>
                          <a:cs typeface="+mn-cs"/>
                        </a:rPr>
                        <a:t>Normal Area Last three year average</a:t>
                      </a:r>
                      <a:r>
                        <a:rPr lang="en-US" sz="1800" b="0" i="0" u="none" strike="noStrike" kern="1200" baseline="0" dirty="0" smtClean="0">
                          <a:solidFill>
                            <a:schemeClr val="bg1"/>
                          </a:solidFill>
                          <a:latin typeface="+mn-lt"/>
                          <a:ea typeface="+mn-ea"/>
                          <a:cs typeface="+mn-cs"/>
                        </a:rPr>
                        <a:t>	</a:t>
                      </a:r>
                    </a:p>
                    <a:p>
                      <a:pPr marL="0" indent="0" algn="ctr"/>
                      <a:endParaRPr lang="en-IN" sz="1800" dirty="0">
                        <a:solidFill>
                          <a:schemeClr val="bg1"/>
                        </a:solidFill>
                      </a:endParaRPr>
                    </a:p>
                  </a:txBody>
                  <a:tcPr marL="9525" marR="9525" marT="9526" marB="0" anchor="ctr">
                    <a:solidFill>
                      <a:srgbClr val="7E9D59"/>
                    </a:solidFill>
                  </a:tcPr>
                </a:tc>
                <a:tc>
                  <a:txBody>
                    <a:bodyPr/>
                    <a:lstStyle/>
                    <a:p>
                      <a:pPr marL="0" indent="0" algn="ctr"/>
                      <a:r>
                        <a:rPr lang="en-US" sz="1800" b="1" i="0" u="none" strike="noStrike" kern="1200" baseline="0" dirty="0" smtClean="0">
                          <a:solidFill>
                            <a:schemeClr val="bg1"/>
                          </a:solidFill>
                          <a:latin typeface="+mn-lt"/>
                          <a:ea typeface="+mn-ea"/>
                          <a:cs typeface="+mn-cs"/>
                        </a:rPr>
                        <a:t>Area of Previous</a:t>
                      </a:r>
                    </a:p>
                    <a:p>
                      <a:pPr marL="0" indent="0" algn="ctr"/>
                      <a:r>
                        <a:rPr lang="en-US" sz="1800" b="1" i="0" u="none" strike="noStrike" kern="1200" baseline="0" dirty="0" smtClean="0">
                          <a:solidFill>
                            <a:schemeClr val="bg1"/>
                          </a:solidFill>
                          <a:latin typeface="+mn-lt"/>
                          <a:ea typeface="+mn-ea"/>
                          <a:cs typeface="+mn-cs"/>
                        </a:rPr>
                        <a:t> </a:t>
                      </a:r>
                      <a:r>
                        <a:rPr lang="en-US" sz="1800" b="1" i="0" u="none" strike="noStrike" kern="1200" baseline="0" dirty="0" err="1" smtClean="0">
                          <a:solidFill>
                            <a:schemeClr val="bg1"/>
                          </a:solidFill>
                          <a:latin typeface="+mn-lt"/>
                          <a:ea typeface="+mn-ea"/>
                          <a:cs typeface="+mn-cs"/>
                        </a:rPr>
                        <a:t>Kharif</a:t>
                      </a:r>
                      <a:r>
                        <a:rPr lang="en-US" sz="1800" b="1" i="0" u="none" strike="noStrike" kern="1200" baseline="0" dirty="0" smtClean="0">
                          <a:solidFill>
                            <a:schemeClr val="bg1"/>
                          </a:solidFill>
                          <a:latin typeface="+mn-lt"/>
                          <a:ea typeface="+mn-ea"/>
                          <a:cs typeface="+mn-cs"/>
                        </a:rPr>
                        <a:t> 2015 	</a:t>
                      </a:r>
                      <a:endParaRPr lang="en-IN" sz="1800" b="1" i="0" u="none" strike="noStrike" kern="1200" baseline="0" dirty="0">
                        <a:solidFill>
                          <a:schemeClr val="bg1"/>
                        </a:solidFill>
                        <a:latin typeface="+mn-lt"/>
                        <a:ea typeface="+mn-ea"/>
                        <a:cs typeface="+mn-cs"/>
                      </a:endParaRPr>
                    </a:p>
                  </a:txBody>
                  <a:tcPr marL="9525" marR="9525" marT="9526" marB="0" anchor="ctr">
                    <a:solidFill>
                      <a:srgbClr val="7E9D5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bg1"/>
                          </a:solidFill>
                          <a:latin typeface="+mn-lt"/>
                          <a:ea typeface="+mn-ea"/>
                          <a:cs typeface="+mn-cs"/>
                        </a:rPr>
                        <a:t> </a:t>
                      </a:r>
                    </a:p>
                    <a:p>
                      <a:pPr algn="ctr"/>
                      <a:endParaRPr lang="en-US" sz="1800" b="1" i="0" u="none" strike="noStrike" kern="1200" baseline="0" dirty="0" smtClean="0">
                        <a:solidFill>
                          <a:schemeClr val="bg1"/>
                        </a:solidFill>
                        <a:latin typeface="+mn-lt"/>
                        <a:ea typeface="+mn-ea"/>
                        <a:cs typeface="+mn-cs"/>
                      </a:endParaRPr>
                    </a:p>
                    <a:p>
                      <a:pPr algn="ctr"/>
                      <a:r>
                        <a:rPr lang="en-US" sz="1800" b="1" i="0" u="none" strike="noStrike" kern="1200" baseline="0" dirty="0" smtClean="0">
                          <a:solidFill>
                            <a:schemeClr val="bg1"/>
                          </a:solidFill>
                          <a:latin typeface="+mn-lt"/>
                          <a:ea typeface="+mn-ea"/>
                          <a:cs typeface="+mn-cs"/>
                        </a:rPr>
                        <a:t> Progressive Area of </a:t>
                      </a:r>
                      <a:r>
                        <a:rPr lang="en-US" sz="1800" b="1" i="0" u="none" strike="noStrike" kern="1200" baseline="0" dirty="0" err="1" smtClean="0">
                          <a:solidFill>
                            <a:schemeClr val="bg1"/>
                          </a:solidFill>
                          <a:latin typeface="+mn-lt"/>
                          <a:ea typeface="+mn-ea"/>
                          <a:cs typeface="+mn-cs"/>
                        </a:rPr>
                        <a:t>Kharif</a:t>
                      </a:r>
                      <a:r>
                        <a:rPr lang="en-US" sz="1800" b="1" i="0" u="none" strike="noStrike" kern="1200" baseline="0" dirty="0" smtClean="0">
                          <a:solidFill>
                            <a:schemeClr val="bg1"/>
                          </a:solidFill>
                          <a:latin typeface="+mn-lt"/>
                          <a:ea typeface="+mn-ea"/>
                          <a:cs typeface="+mn-cs"/>
                        </a:rPr>
                        <a:t> 2016</a:t>
                      </a:r>
                      <a:endParaRPr lang="en-IN" sz="1800" b="1" i="0" u="none" strike="noStrike" kern="1200" baseline="0" dirty="0">
                        <a:solidFill>
                          <a:schemeClr val="bg1"/>
                        </a:solidFill>
                        <a:latin typeface="+mn-lt"/>
                        <a:ea typeface="+mn-ea"/>
                        <a:cs typeface="+mn-cs"/>
                      </a:endParaRPr>
                    </a:p>
                  </a:txBody>
                  <a:tcPr marL="9525" marR="9525" marT="9526" marB="0">
                    <a:solidFill>
                      <a:srgbClr val="7E9D59"/>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i="0" u="none" strike="noStrike" kern="1200" baseline="0" dirty="0" smtClean="0">
                        <a:solidFill>
                          <a:schemeClr val="bg1"/>
                        </a:solidFill>
                        <a:latin typeface="+mn-lt"/>
                        <a:ea typeface="+mn-ea"/>
                        <a:cs typeface="+mn-cs"/>
                      </a:endParaRPr>
                    </a:p>
                    <a:p>
                      <a:pPr algn="ctr"/>
                      <a:r>
                        <a:rPr lang="en-US" sz="1800" b="1" i="0" u="none" strike="noStrike" kern="1200" baseline="0" dirty="0" smtClean="0">
                          <a:solidFill>
                            <a:schemeClr val="bg1"/>
                          </a:solidFill>
                          <a:latin typeface="+mn-lt"/>
                          <a:ea typeface="+mn-ea"/>
                          <a:cs typeface="+mn-cs"/>
                        </a:rPr>
                        <a:t> </a:t>
                      </a:r>
                      <a:endParaRPr lang="en-US" sz="1800" b="0" i="0" u="none" strike="noStrike" kern="1200" baseline="0" dirty="0" smtClean="0">
                        <a:solidFill>
                          <a:schemeClr val="bg1"/>
                        </a:solidFill>
                        <a:latin typeface="+mn-lt"/>
                        <a:ea typeface="+mn-ea"/>
                        <a:cs typeface="+mn-cs"/>
                      </a:endParaRPr>
                    </a:p>
                    <a:p>
                      <a:pPr algn="ctr"/>
                      <a:r>
                        <a:rPr lang="en-US" sz="1800" b="0" i="0" u="none" strike="noStrike" kern="1200" baseline="0" dirty="0" smtClean="0">
                          <a:solidFill>
                            <a:schemeClr val="bg1"/>
                          </a:solidFill>
                          <a:latin typeface="+mn-lt"/>
                          <a:ea typeface="+mn-ea"/>
                          <a:cs typeface="+mn-cs"/>
                        </a:rPr>
                        <a:t> </a:t>
                      </a:r>
                      <a:r>
                        <a:rPr lang="en-US" sz="1800" b="1" i="0" u="none" strike="noStrike" kern="1200" baseline="0" dirty="0" smtClean="0">
                          <a:solidFill>
                            <a:schemeClr val="bg1"/>
                          </a:solidFill>
                          <a:latin typeface="+mn-lt"/>
                          <a:ea typeface="+mn-ea"/>
                          <a:cs typeface="+mn-cs"/>
                        </a:rPr>
                        <a:t>% over Normal Area</a:t>
                      </a:r>
                      <a:r>
                        <a:rPr lang="en-US" sz="1800" b="0" i="0" u="none" strike="noStrike" kern="1200" baseline="0" dirty="0" smtClean="0">
                          <a:solidFill>
                            <a:schemeClr val="bg1"/>
                          </a:solidFill>
                          <a:latin typeface="+mn-lt"/>
                          <a:ea typeface="+mn-ea"/>
                          <a:cs typeface="+mn-cs"/>
                        </a:rPr>
                        <a:t>	</a:t>
                      </a:r>
                    </a:p>
                    <a:p>
                      <a:pPr algn="ctr"/>
                      <a:endParaRPr lang="en-IN" sz="1800" b="1" i="0" u="none" strike="noStrike" kern="1200" baseline="0" dirty="0">
                        <a:solidFill>
                          <a:schemeClr val="bg1"/>
                        </a:solidFill>
                        <a:latin typeface="+mn-lt"/>
                        <a:ea typeface="+mn-ea"/>
                        <a:cs typeface="+mn-cs"/>
                      </a:endParaRPr>
                    </a:p>
                  </a:txBody>
                  <a:tcPr marL="9525" marR="9525" marT="9526" marB="0">
                    <a:solidFill>
                      <a:srgbClr val="7E9D59"/>
                    </a:solidFill>
                  </a:tcPr>
                </a:tc>
              </a:tr>
              <a:tr h="42507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b="1" i="0" u="none" strike="noStrike" kern="1200" cap="none" normalizeH="0" baseline="0" dirty="0" smtClean="0">
                          <a:ln>
                            <a:noFill/>
                          </a:ln>
                          <a:solidFill>
                            <a:schemeClr val="accent2">
                              <a:lumMod val="50000"/>
                            </a:schemeClr>
                          </a:solidFill>
                          <a:effectLst/>
                          <a:latin typeface="Bookman Old Style" pitchFamily="18" charset="0"/>
                          <a:ea typeface="Times New Roman" pitchFamily="18" charset="0"/>
                          <a:cs typeface="Mangal" pitchFamily="2"/>
                        </a:rPr>
                        <a:t>Groundnut</a:t>
                      </a:r>
                    </a:p>
                  </a:txBody>
                  <a:tcPr marT="45724" marB="45724" horzOverflow="overflow"/>
                </a:tc>
                <a:tc>
                  <a:txBody>
                    <a:bodyPr/>
                    <a:lstStyle/>
                    <a:p>
                      <a:pPr algn="ctr"/>
                      <a:r>
                        <a:rPr kumimoji="0" lang="en-IN" sz="1800" b="1" i="0" u="none" strike="noStrike" kern="1200" cap="none" normalizeH="0" baseline="0" dirty="0" smtClean="0">
                          <a:ln>
                            <a:noFill/>
                          </a:ln>
                          <a:solidFill>
                            <a:schemeClr val="accent2">
                              <a:lumMod val="50000"/>
                            </a:schemeClr>
                          </a:solidFill>
                          <a:effectLst/>
                          <a:latin typeface="Bookman Old Style" pitchFamily="18" charset="0"/>
                          <a:ea typeface="Times New Roman" pitchFamily="18" charset="0"/>
                          <a:cs typeface="Mangal" pitchFamily="2"/>
                        </a:rPr>
                        <a:t>1393.8</a:t>
                      </a:r>
                      <a:endParaRPr kumimoji="0" lang="en-IN" sz="1800" b="1" i="0" u="none" strike="noStrike" kern="1200" cap="none" normalizeH="0" baseline="0" dirty="0">
                        <a:ln>
                          <a:noFill/>
                        </a:ln>
                        <a:solidFill>
                          <a:schemeClr val="accent2">
                            <a:lumMod val="50000"/>
                          </a:schemeClr>
                        </a:solidFill>
                        <a:effectLst/>
                        <a:latin typeface="Bookman Old Style" pitchFamily="18" charset="0"/>
                        <a:ea typeface="Times New Roman" pitchFamily="18" charset="0"/>
                        <a:cs typeface="Mangal" pitchFamily="2"/>
                      </a:endParaRPr>
                    </a:p>
                  </a:txBody>
                  <a:tcPr marT="45724" marB="45724" anchor="ctr" horzOverflow="overflow"/>
                </a:tc>
                <a:tc>
                  <a:txBody>
                    <a:bodyPr/>
                    <a:lstStyle/>
                    <a:p>
                      <a:pPr algn="ctr"/>
                      <a:r>
                        <a:rPr kumimoji="0" lang="en-US" sz="1800" b="1" i="0" u="none" strike="noStrike" kern="1200" cap="none" normalizeH="0" baseline="0" dirty="0" smtClean="0">
                          <a:ln>
                            <a:noFill/>
                          </a:ln>
                          <a:solidFill>
                            <a:schemeClr val="accent2">
                              <a:lumMod val="50000"/>
                            </a:schemeClr>
                          </a:solidFill>
                          <a:effectLst/>
                          <a:latin typeface="Bookman Old Style" pitchFamily="18" charset="0"/>
                          <a:ea typeface="Times New Roman" pitchFamily="18" charset="0"/>
                          <a:cs typeface="Mangal" pitchFamily="2"/>
                        </a:rPr>
                        <a:t>1265.6</a:t>
                      </a:r>
                      <a:endParaRPr kumimoji="0" lang="en-IN" sz="1800" b="1" i="0" u="none" strike="noStrike" kern="1200" cap="none" normalizeH="0" baseline="0" dirty="0">
                        <a:ln>
                          <a:noFill/>
                        </a:ln>
                        <a:solidFill>
                          <a:schemeClr val="accent2">
                            <a:lumMod val="50000"/>
                          </a:schemeClr>
                        </a:solidFill>
                        <a:effectLst/>
                        <a:latin typeface="Bookman Old Style" pitchFamily="18" charset="0"/>
                        <a:ea typeface="Times New Roman" pitchFamily="18" charset="0"/>
                        <a:cs typeface="Mangal" pitchFamily="2"/>
                      </a:endParaRPr>
                    </a:p>
                  </a:txBody>
                  <a:tcPr marT="45724" marB="45724" anchor="ctr" horzOverflow="overflow"/>
                </a:tc>
                <a:tc>
                  <a:txBody>
                    <a:bodyPr/>
                    <a:lstStyle/>
                    <a:p>
                      <a:pPr algn="ctr"/>
                      <a:r>
                        <a:rPr kumimoji="0" lang="en-US" sz="1800" b="1" i="0" u="none" strike="noStrike" kern="1200" cap="none" normalizeH="0" baseline="0" dirty="0" smtClean="0">
                          <a:ln>
                            <a:noFill/>
                          </a:ln>
                          <a:solidFill>
                            <a:schemeClr val="accent2">
                              <a:lumMod val="50000"/>
                            </a:schemeClr>
                          </a:solidFill>
                          <a:effectLst/>
                          <a:latin typeface="Bookman Old Style" pitchFamily="18" charset="0"/>
                          <a:ea typeface="Times New Roman" pitchFamily="18" charset="0"/>
                          <a:cs typeface="Mangal" pitchFamily="2"/>
                        </a:rPr>
                        <a:t>1539.5</a:t>
                      </a:r>
                      <a:endParaRPr kumimoji="0" lang="en-IN" sz="1800" b="1" i="0" u="none" strike="noStrike" kern="1200" cap="none" normalizeH="0" baseline="0" dirty="0">
                        <a:ln>
                          <a:noFill/>
                        </a:ln>
                        <a:solidFill>
                          <a:schemeClr val="accent2">
                            <a:lumMod val="50000"/>
                          </a:schemeClr>
                        </a:solidFill>
                        <a:effectLst/>
                        <a:latin typeface="Bookman Old Style" pitchFamily="18" charset="0"/>
                        <a:ea typeface="Times New Roman" pitchFamily="18" charset="0"/>
                        <a:cs typeface="Mangal" pitchFamily="2"/>
                      </a:endParaRPr>
                    </a:p>
                  </a:txBody>
                  <a:tcPr marT="45724" marB="45724" anchor="ctr" horzOverflow="overflow"/>
                </a:tc>
                <a:tc>
                  <a:txBody>
                    <a:bodyPr/>
                    <a:lstStyle/>
                    <a:p>
                      <a:pPr marL="0" algn="ctr" defTabSz="914400" rtl="0" eaLnBrk="1" fontAlgn="b" latinLnBrk="0" hangingPunct="1"/>
                      <a:r>
                        <a:rPr kumimoji="0" lang="en-IN" sz="1800" b="1" i="0" u="none" strike="noStrike" kern="1200" cap="none" normalizeH="0" baseline="0" dirty="0" smtClean="0">
                          <a:ln>
                            <a:noFill/>
                          </a:ln>
                          <a:solidFill>
                            <a:schemeClr val="accent2">
                              <a:lumMod val="50000"/>
                            </a:schemeClr>
                          </a:solidFill>
                          <a:effectLst/>
                          <a:latin typeface="Bookman Old Style" pitchFamily="18" charset="0"/>
                          <a:ea typeface="Times New Roman" pitchFamily="18" charset="0"/>
                          <a:cs typeface="Mangal" pitchFamily="2"/>
                        </a:rPr>
                        <a:t>110.45</a:t>
                      </a:r>
                    </a:p>
                  </a:txBody>
                  <a:tcPr marL="9525" marR="9525" marT="9526" marB="0" anchor="ctr"/>
                </a:tc>
              </a:tr>
              <a:tr h="42507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err="1" smtClean="0">
                          <a:ln>
                            <a:noFill/>
                          </a:ln>
                          <a:effectLst/>
                        </a:rPr>
                        <a:t>Sesamum</a:t>
                      </a:r>
                      <a:endPar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Mangal" pitchFamily="2"/>
                      </a:endParaRPr>
                    </a:p>
                  </a:txBody>
                  <a:tcPr marT="45724" marB="45724" horzOverflow="overflow"/>
                </a:tc>
                <a:tc>
                  <a:txBody>
                    <a:bodyPr/>
                    <a:lstStyle/>
                    <a:p>
                      <a:pPr algn="ctr"/>
                      <a:r>
                        <a:rPr lang="en-IN" sz="1800" dirty="0" smtClean="0"/>
                        <a:t>139.1</a:t>
                      </a:r>
                      <a:endParaRPr lang="en-IN" sz="1800" dirty="0"/>
                    </a:p>
                  </a:txBody>
                  <a:tcPr marT="45724" marB="45724" anchor="ctr" horzOverflow="overflow"/>
                </a:tc>
                <a:tc>
                  <a:txBody>
                    <a:bodyPr/>
                    <a:lstStyle/>
                    <a:p>
                      <a:pPr algn="ctr"/>
                      <a:r>
                        <a:rPr lang="en-US" sz="1800" dirty="0" smtClean="0"/>
                        <a:t>74.7</a:t>
                      </a:r>
                      <a:endParaRPr lang="en-IN" sz="1800" dirty="0"/>
                    </a:p>
                  </a:txBody>
                  <a:tcPr marT="45724" marB="45724" anchor="ctr" horzOverflow="overflow"/>
                </a:tc>
                <a:tc>
                  <a:txBody>
                    <a:bodyPr/>
                    <a:lstStyle/>
                    <a:p>
                      <a:pPr algn="ctr"/>
                      <a:r>
                        <a:rPr lang="en-US" sz="1800" dirty="0" smtClean="0"/>
                        <a:t>67.2</a:t>
                      </a:r>
                      <a:endParaRPr lang="en-IN" sz="1800" dirty="0"/>
                    </a:p>
                  </a:txBody>
                  <a:tcPr marT="45724" marB="45724" anchor="ctr" horzOverflow="overflow"/>
                </a:tc>
                <a:tc>
                  <a:txBody>
                    <a:bodyPr/>
                    <a:lstStyle/>
                    <a:p>
                      <a:pPr marL="0" algn="ctr" defTabSz="914400" rtl="0" eaLnBrk="1" fontAlgn="b" latinLnBrk="0" hangingPunct="1"/>
                      <a:r>
                        <a:rPr lang="en-IN" sz="1800" kern="1200" dirty="0" smtClean="0">
                          <a:solidFill>
                            <a:schemeClr val="dk1"/>
                          </a:solidFill>
                          <a:latin typeface="+mn-lt"/>
                          <a:ea typeface="+mn-ea"/>
                          <a:cs typeface="+mn-cs"/>
                        </a:rPr>
                        <a:t>48.31</a:t>
                      </a:r>
                      <a:endParaRPr lang="en-IN" sz="1800" kern="1200" dirty="0" smtClean="0">
                        <a:solidFill>
                          <a:schemeClr val="tx1"/>
                        </a:solidFill>
                        <a:latin typeface="+mn-lt"/>
                        <a:ea typeface="+mn-ea"/>
                        <a:cs typeface="+mn-cs"/>
                      </a:endParaRPr>
                    </a:p>
                  </a:txBody>
                  <a:tcPr marL="9525" marR="9525" marT="9526" marB="0" anchor="ctr"/>
                </a:tc>
              </a:tr>
              <a:tr h="42507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Soybean</a:t>
                      </a:r>
                      <a:endPar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Mangal" pitchFamily="2"/>
                      </a:endParaRPr>
                    </a:p>
                  </a:txBody>
                  <a:tcPr marT="45724" marB="45724" horzOverflow="overflow"/>
                </a:tc>
                <a:tc>
                  <a:txBody>
                    <a:bodyPr/>
                    <a:lstStyle/>
                    <a:p>
                      <a:pPr algn="ctr"/>
                      <a:r>
                        <a:rPr lang="en-IN" sz="1800" dirty="0" smtClean="0"/>
                        <a:t>82.7</a:t>
                      </a:r>
                      <a:endParaRPr lang="en-IN" sz="1800" dirty="0"/>
                    </a:p>
                  </a:txBody>
                  <a:tcPr marT="45724" marB="45724" anchor="ctr" horzOverflow="overflow"/>
                </a:tc>
                <a:tc>
                  <a:txBody>
                    <a:bodyPr/>
                    <a:lstStyle/>
                    <a:p>
                      <a:pPr algn="ctr"/>
                      <a:r>
                        <a:rPr lang="en-US" sz="1800" dirty="0" smtClean="0"/>
                        <a:t>85.7</a:t>
                      </a:r>
                      <a:endParaRPr lang="en-IN" sz="1800" dirty="0"/>
                    </a:p>
                  </a:txBody>
                  <a:tcPr marT="45724" marB="45724" anchor="ctr" horzOverflow="overflow"/>
                </a:tc>
                <a:tc>
                  <a:txBody>
                    <a:bodyPr/>
                    <a:lstStyle/>
                    <a:p>
                      <a:pPr algn="ctr"/>
                      <a:r>
                        <a:rPr lang="en-US" sz="1800" dirty="0" smtClean="0"/>
                        <a:t>125.7</a:t>
                      </a:r>
                      <a:endParaRPr lang="en-IN" sz="1800" dirty="0"/>
                    </a:p>
                  </a:txBody>
                  <a:tcPr marT="45724" marB="45724" anchor="ctr" horzOverflow="overflow"/>
                </a:tc>
                <a:tc>
                  <a:txBody>
                    <a:bodyPr/>
                    <a:lstStyle/>
                    <a:p>
                      <a:pPr marL="0" algn="ctr" defTabSz="914400" rtl="0" eaLnBrk="1" fontAlgn="b" latinLnBrk="0" hangingPunct="1"/>
                      <a:r>
                        <a:rPr lang="en-IN" sz="1800" kern="1200" dirty="0" smtClean="0"/>
                        <a:t>152.00</a:t>
                      </a:r>
                      <a:endParaRPr lang="en-IN" sz="1800" kern="1200" dirty="0" smtClean="0">
                        <a:solidFill>
                          <a:schemeClr val="tx1"/>
                        </a:solidFill>
                        <a:latin typeface="+mn-lt"/>
                        <a:ea typeface="+mn-ea"/>
                        <a:cs typeface="+mn-cs"/>
                      </a:endParaRPr>
                    </a:p>
                  </a:txBody>
                  <a:tcPr marL="9525" marR="9525" marT="9526" marB="0" anchor="ctr"/>
                </a:tc>
              </a:tr>
              <a:tr h="425072">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n-US" sz="1800" u="none" strike="noStrike" cap="none" normalizeH="0" baseline="0" dirty="0" smtClean="0">
                          <a:ln>
                            <a:noFill/>
                          </a:ln>
                          <a:effectLst/>
                        </a:rPr>
                        <a:t>Castor</a:t>
                      </a:r>
                      <a:endParaRPr kumimoji="0" lang="en-US" sz="1800" b="0" i="0" u="none" strike="noStrike" cap="none" normalizeH="0" baseline="0" dirty="0" smtClean="0">
                        <a:ln>
                          <a:noFill/>
                        </a:ln>
                        <a:solidFill>
                          <a:schemeClr val="tx1"/>
                        </a:solidFill>
                        <a:effectLst/>
                        <a:latin typeface="Times New Roman" pitchFamily="18" charset="0"/>
                        <a:ea typeface="Times New Roman" pitchFamily="18" charset="0"/>
                        <a:cs typeface="Mangal" pitchFamily="2"/>
                      </a:endParaRPr>
                    </a:p>
                  </a:txBody>
                  <a:tcPr marT="45724" marB="45724" horzOverflow="overflow"/>
                </a:tc>
                <a:tc>
                  <a:txBody>
                    <a:bodyPr/>
                    <a:lstStyle/>
                    <a:p>
                      <a:pPr algn="ctr"/>
                      <a:r>
                        <a:rPr lang="en-IN" sz="1800" dirty="0" smtClean="0"/>
                        <a:t>714.4</a:t>
                      </a:r>
                      <a:endParaRPr lang="en-IN" sz="1800" dirty="0"/>
                    </a:p>
                  </a:txBody>
                  <a:tcPr marT="45724" marB="45724" anchor="ctr" horzOverflow="overflow"/>
                </a:tc>
                <a:tc>
                  <a:txBody>
                    <a:bodyPr/>
                    <a:lstStyle/>
                    <a:p>
                      <a:pPr algn="ctr"/>
                      <a:r>
                        <a:rPr lang="en-US" sz="1800" dirty="0" smtClean="0"/>
                        <a:t>29.0</a:t>
                      </a:r>
                      <a:endParaRPr lang="en-IN" sz="1800" dirty="0"/>
                    </a:p>
                  </a:txBody>
                  <a:tcPr marT="45724" marB="45724" anchor="ctr" horzOverflow="overflow"/>
                </a:tc>
                <a:tc>
                  <a:txBody>
                    <a:bodyPr/>
                    <a:lstStyle/>
                    <a:p>
                      <a:pPr algn="ctr"/>
                      <a:r>
                        <a:rPr lang="en-US" sz="1800" dirty="0" smtClean="0"/>
                        <a:t>23.5</a:t>
                      </a:r>
                      <a:endParaRPr lang="en-IN" sz="1800" dirty="0"/>
                    </a:p>
                  </a:txBody>
                  <a:tcPr marT="45724" marB="45724" anchor="ctr" horzOverflow="overflow"/>
                </a:tc>
                <a:tc>
                  <a:txBody>
                    <a:bodyPr/>
                    <a:lstStyle/>
                    <a:p>
                      <a:pPr marL="0" algn="ctr" defTabSz="914400" rtl="0" eaLnBrk="1" fontAlgn="b" latinLnBrk="0" hangingPunct="1"/>
                      <a:r>
                        <a:rPr lang="en-IN" sz="1800" kern="1200" dirty="0" smtClean="0"/>
                        <a:t>3.29</a:t>
                      </a:r>
                      <a:endParaRPr lang="en-IN" sz="1800" kern="1200" dirty="0" smtClean="0">
                        <a:solidFill>
                          <a:schemeClr val="tx1"/>
                        </a:solidFill>
                        <a:latin typeface="+mn-lt"/>
                        <a:ea typeface="+mn-ea"/>
                        <a:cs typeface="+mn-cs"/>
                      </a:endParaRPr>
                    </a:p>
                  </a:txBody>
                  <a:tcPr marL="9525" marR="9525" marT="9526" marB="0" anchor="ctr"/>
                </a:tc>
              </a:tr>
              <a:tr h="373408">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800" u="none" strike="noStrike" kern="1200" cap="none" normalizeH="0" baseline="0" dirty="0" smtClean="0">
                          <a:ln>
                            <a:noFill/>
                          </a:ln>
                          <a:solidFill>
                            <a:schemeClr val="dk1"/>
                          </a:solidFill>
                          <a:effectLst/>
                          <a:latin typeface="+mn-lt"/>
                          <a:ea typeface="+mn-ea"/>
                          <a:cs typeface="+mn-cs"/>
                        </a:rPr>
                        <a:t>Other Oilseed </a:t>
                      </a:r>
                    </a:p>
                  </a:txBody>
                  <a:tcPr marT="45724" marB="45724" horzOverflow="overflow"/>
                </a:tc>
                <a:tc>
                  <a:txBody>
                    <a:bodyPr/>
                    <a:lstStyle/>
                    <a:p>
                      <a:pPr algn="ctr"/>
                      <a:r>
                        <a:rPr kumimoji="0" lang="en-IN" sz="1800" u="none" strike="noStrike" kern="1200" cap="none" normalizeH="0" baseline="0" dirty="0" smtClean="0">
                          <a:ln>
                            <a:noFill/>
                          </a:ln>
                          <a:solidFill>
                            <a:schemeClr val="dk1"/>
                          </a:solidFill>
                          <a:effectLst/>
                          <a:latin typeface="+mn-lt"/>
                          <a:ea typeface="+mn-ea"/>
                          <a:cs typeface="+mn-cs"/>
                        </a:rPr>
                        <a:t>7.3</a:t>
                      </a:r>
                      <a:endParaRPr kumimoji="0" lang="en-IN" sz="1800" u="none" strike="noStrike" kern="1200" cap="none" normalizeH="0" baseline="0" dirty="0">
                        <a:ln>
                          <a:noFill/>
                        </a:ln>
                        <a:solidFill>
                          <a:schemeClr val="dk1"/>
                        </a:solidFill>
                        <a:effectLst/>
                        <a:latin typeface="+mn-lt"/>
                        <a:ea typeface="+mn-ea"/>
                        <a:cs typeface="+mn-cs"/>
                      </a:endParaRPr>
                    </a:p>
                  </a:txBody>
                  <a:tcPr marL="9525" marR="9525" marT="9526" marB="0" anchor="ctr"/>
                </a:tc>
                <a:tc>
                  <a:txBody>
                    <a:bodyPr/>
                    <a:lstStyle/>
                    <a:p>
                      <a:pPr algn="ctr"/>
                      <a:r>
                        <a:rPr kumimoji="0" lang="en-IN" sz="1800" u="none" strike="noStrike" kern="1200" cap="none" normalizeH="0" baseline="0" dirty="0" smtClean="0">
                          <a:ln>
                            <a:noFill/>
                          </a:ln>
                          <a:solidFill>
                            <a:schemeClr val="dk1"/>
                          </a:solidFill>
                          <a:effectLst/>
                          <a:latin typeface="+mn-lt"/>
                          <a:ea typeface="+mn-ea"/>
                          <a:cs typeface="+mn-cs"/>
                        </a:rPr>
                        <a:t>6.5</a:t>
                      </a:r>
                      <a:endParaRPr kumimoji="0" lang="en-IN" sz="1800" u="none" strike="noStrike" kern="1200" cap="none" normalizeH="0" baseline="0" dirty="0">
                        <a:ln>
                          <a:noFill/>
                        </a:ln>
                        <a:solidFill>
                          <a:schemeClr val="dk1"/>
                        </a:solidFill>
                        <a:effectLst/>
                        <a:latin typeface="+mn-lt"/>
                        <a:ea typeface="+mn-ea"/>
                        <a:cs typeface="+mn-cs"/>
                      </a:endParaRPr>
                    </a:p>
                  </a:txBody>
                  <a:tcPr marL="9525" marR="9525" marT="9526" marB="0" anchor="ctr"/>
                </a:tc>
                <a:tc>
                  <a:txBody>
                    <a:bodyPr/>
                    <a:lstStyle/>
                    <a:p>
                      <a:pPr algn="ctr"/>
                      <a:r>
                        <a:rPr kumimoji="0" lang="en-IN" sz="1800" u="none" strike="noStrike" kern="1200" cap="none" normalizeH="0" baseline="0" dirty="0" smtClean="0">
                          <a:ln>
                            <a:noFill/>
                          </a:ln>
                          <a:solidFill>
                            <a:schemeClr val="dk1"/>
                          </a:solidFill>
                          <a:effectLst/>
                          <a:latin typeface="+mn-lt"/>
                          <a:ea typeface="+mn-ea"/>
                          <a:cs typeface="+mn-cs"/>
                        </a:rPr>
                        <a:t>2.7</a:t>
                      </a:r>
                      <a:endParaRPr kumimoji="0" lang="en-IN" sz="1800" u="none" strike="noStrike" kern="1200" cap="none" normalizeH="0" baseline="0" dirty="0">
                        <a:ln>
                          <a:noFill/>
                        </a:ln>
                        <a:solidFill>
                          <a:schemeClr val="dk1"/>
                        </a:solidFill>
                        <a:effectLst/>
                        <a:latin typeface="+mn-lt"/>
                        <a:ea typeface="+mn-ea"/>
                        <a:cs typeface="+mn-cs"/>
                      </a:endParaRPr>
                    </a:p>
                  </a:txBody>
                  <a:tcPr marL="9525" marR="9525" marT="9526" marB="0" anchor="ctr"/>
                </a:tc>
                <a:tc>
                  <a:txBody>
                    <a:bodyPr/>
                    <a:lstStyle/>
                    <a:p>
                      <a:pPr marL="0" algn="ctr" defTabSz="914400" rtl="0" eaLnBrk="1" fontAlgn="b" latinLnBrk="0" hangingPunct="1"/>
                      <a:r>
                        <a:rPr kumimoji="0" lang="en-IN" sz="1800" u="none" strike="noStrike" kern="1200" cap="none" normalizeH="0" baseline="0" dirty="0" smtClean="0">
                          <a:ln>
                            <a:noFill/>
                          </a:ln>
                          <a:solidFill>
                            <a:schemeClr val="dk1"/>
                          </a:solidFill>
                          <a:effectLst/>
                          <a:latin typeface="+mn-lt"/>
                          <a:ea typeface="+mn-ea"/>
                          <a:cs typeface="+mn-cs"/>
                        </a:rPr>
                        <a:t>36.99</a:t>
                      </a:r>
                    </a:p>
                  </a:txBody>
                  <a:tcPr marL="9525" marR="9525" marT="9526" marB="0" anchor="ctr"/>
                </a:tc>
              </a:tr>
              <a:tr h="373408">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800" b="1" u="none" strike="noStrike" cap="none" normalizeH="0" baseline="0" dirty="0" smtClean="0">
                          <a:ln>
                            <a:noFill/>
                          </a:ln>
                          <a:effectLst/>
                        </a:rPr>
                        <a:t>Total Oilseeds</a:t>
                      </a:r>
                      <a:endParaRPr kumimoji="0" lang="en-US" sz="1800" b="1" i="0" u="none" strike="noStrike" cap="none" normalizeH="0" baseline="0" dirty="0" smtClean="0">
                        <a:ln>
                          <a:noFill/>
                        </a:ln>
                        <a:solidFill>
                          <a:schemeClr val="tx1"/>
                        </a:solidFill>
                        <a:effectLst/>
                        <a:latin typeface="Times New Roman" pitchFamily="18" charset="0"/>
                        <a:ea typeface="Times New Roman" pitchFamily="18" charset="0"/>
                        <a:cs typeface="Mangal" pitchFamily="2"/>
                      </a:endParaRPr>
                    </a:p>
                  </a:txBody>
                  <a:tcPr marT="45724" marB="45724" horzOverflow="overflow"/>
                </a:tc>
                <a:tc>
                  <a:txBody>
                    <a:bodyPr/>
                    <a:lstStyle/>
                    <a:p>
                      <a:pPr algn="ctr"/>
                      <a:r>
                        <a:rPr lang="en-IN" sz="1800" b="1" dirty="0" smtClean="0"/>
                        <a:t>2337.3</a:t>
                      </a:r>
                      <a:endParaRPr lang="en-IN" sz="1800" b="1" dirty="0"/>
                    </a:p>
                  </a:txBody>
                  <a:tcPr marL="9525" marR="9525" marT="9526" marB="0" anchor="ctr"/>
                </a:tc>
                <a:tc>
                  <a:txBody>
                    <a:bodyPr/>
                    <a:lstStyle/>
                    <a:p>
                      <a:pPr algn="ctr"/>
                      <a:r>
                        <a:rPr lang="en-US" sz="1800" b="1" dirty="0" smtClean="0"/>
                        <a:t>1461.5</a:t>
                      </a:r>
                      <a:endParaRPr lang="en-IN" sz="1800" b="1" dirty="0"/>
                    </a:p>
                  </a:txBody>
                  <a:tcPr marL="9525" marR="9525" marT="9526" marB="0" anchor="ctr"/>
                </a:tc>
                <a:tc>
                  <a:txBody>
                    <a:bodyPr/>
                    <a:lstStyle/>
                    <a:p>
                      <a:pPr algn="ctr"/>
                      <a:r>
                        <a:rPr lang="en-US" sz="1800" b="1" dirty="0" smtClean="0"/>
                        <a:t>1758.6</a:t>
                      </a:r>
                      <a:endParaRPr lang="en-IN" sz="1800" b="1" dirty="0"/>
                    </a:p>
                  </a:txBody>
                  <a:tcPr marL="9525" marR="9525" marT="9526" marB="0" anchor="ctr"/>
                </a:tc>
                <a:tc>
                  <a:txBody>
                    <a:bodyPr/>
                    <a:lstStyle/>
                    <a:p>
                      <a:pPr marL="0" algn="ctr" defTabSz="914400" rtl="0" eaLnBrk="1" fontAlgn="b" latinLnBrk="0" hangingPunct="1"/>
                      <a:r>
                        <a:rPr lang="en-IN" sz="1800" b="1" kern="1200" dirty="0" smtClean="0">
                          <a:solidFill>
                            <a:schemeClr val="dk1"/>
                          </a:solidFill>
                          <a:latin typeface="+mn-lt"/>
                          <a:ea typeface="+mn-ea"/>
                          <a:cs typeface="+mn-cs"/>
                        </a:rPr>
                        <a:t>75.24</a:t>
                      </a:r>
                      <a:endParaRPr lang="en-IN" sz="1800" b="1" kern="1200" dirty="0" smtClean="0">
                        <a:solidFill>
                          <a:schemeClr val="tx1"/>
                        </a:solidFill>
                        <a:latin typeface="+mn-lt"/>
                        <a:ea typeface="+mn-ea"/>
                        <a:cs typeface="+mn-cs"/>
                      </a:endParaRPr>
                    </a:p>
                  </a:txBody>
                  <a:tcPr marL="9525" marR="9525" marT="9526" marB="0" anchor="ctr"/>
                </a:tc>
              </a:tr>
            </a:tbl>
          </a:graphicData>
        </a:graphic>
      </p:graphicFrame>
      <p:sp>
        <p:nvSpPr>
          <p:cNvPr id="2" name="Rectangle 1"/>
          <p:cNvSpPr/>
          <p:nvPr/>
        </p:nvSpPr>
        <p:spPr>
          <a:xfrm>
            <a:off x="1295400" y="381000"/>
            <a:ext cx="7543800" cy="846386"/>
          </a:xfrm>
          <a:prstGeom prst="rect">
            <a:avLst/>
          </a:prstGeom>
        </p:spPr>
        <p:txBody>
          <a:bodyPr wrap="square">
            <a:spAutoFit/>
          </a:bodyPr>
          <a:lstStyle/>
          <a:p>
            <a:r>
              <a:rPr lang="en-US" sz="2500" b="1" dirty="0">
                <a:effectLst>
                  <a:outerShdw blurRad="38100" dist="38100" dir="2700000" algn="tl">
                    <a:srgbClr val="000000">
                      <a:alpha val="43137"/>
                    </a:srgbClr>
                  </a:outerShdw>
                </a:effectLst>
                <a:latin typeface="+mj-lt"/>
              </a:rPr>
              <a:t>Area covered during Kharif-2016 as on date: </a:t>
            </a:r>
            <a:r>
              <a:rPr lang="en-US" sz="2500" b="1" dirty="0" smtClean="0">
                <a:effectLst>
                  <a:outerShdw blurRad="38100" dist="38100" dir="2700000" algn="tl">
                    <a:srgbClr val="000000">
                      <a:alpha val="43137"/>
                    </a:srgbClr>
                  </a:outerShdw>
                </a:effectLst>
                <a:latin typeface="+mj-lt"/>
              </a:rPr>
              <a:t>01-08-2016 </a:t>
            </a:r>
            <a:endParaRPr lang="en-US" sz="2500" b="1" dirty="0">
              <a:effectLst>
                <a:outerShdw blurRad="38100" dist="38100" dir="2700000" algn="tl">
                  <a:srgbClr val="000000">
                    <a:alpha val="43137"/>
                  </a:srgbClr>
                </a:outerShdw>
              </a:effectLst>
              <a:latin typeface="+mj-lt"/>
            </a:endParaRPr>
          </a:p>
          <a:p>
            <a:r>
              <a:rPr lang="it-IT" sz="2400" i="1" dirty="0">
                <a:solidFill>
                  <a:srgbClr val="000000"/>
                </a:solidFill>
              </a:rPr>
              <a:t> </a:t>
            </a:r>
            <a:r>
              <a:rPr lang="it-IT" sz="2400" i="1" dirty="0" smtClean="0">
                <a:solidFill>
                  <a:srgbClr val="000000"/>
                </a:solidFill>
              </a:rPr>
              <a:t>					       </a:t>
            </a:r>
            <a:r>
              <a:rPr lang="it-IT" sz="2000" b="1" i="1" dirty="0" smtClean="0">
                <a:effectLst>
                  <a:outerShdw blurRad="38100" dist="38100" dir="2700000" algn="tl">
                    <a:srgbClr val="000000">
                      <a:alpha val="43137"/>
                    </a:srgbClr>
                  </a:outerShdw>
                </a:effectLst>
                <a:latin typeface="+mj-lt"/>
              </a:rPr>
              <a:t>(</a:t>
            </a:r>
            <a:r>
              <a:rPr lang="it-IT" sz="2000" b="1" i="1" dirty="0">
                <a:effectLst>
                  <a:outerShdw blurRad="38100" dist="38100" dir="2700000" algn="tl">
                    <a:srgbClr val="000000">
                      <a:alpha val="43137"/>
                    </a:srgbClr>
                  </a:outerShdw>
                </a:effectLst>
                <a:latin typeface="+mj-lt"/>
              </a:rPr>
              <a:t>Area in '000 ha)</a:t>
            </a:r>
            <a:endParaRPr lang="en-US" sz="2000" b="1" i="1"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xmlns="" val="4136670521"/>
      </p:ext>
    </p:extLst>
  </p:cSld>
  <p:clrMapOvr>
    <a:masterClrMapping/>
  </p:clrMapOvr>
  <p:transition spd="med">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04800"/>
            <a:ext cx="8610600" cy="584775"/>
          </a:xfrm>
          <a:prstGeom prst="rect">
            <a:avLst/>
          </a:prstGeom>
          <a:noFill/>
        </p:spPr>
        <p:txBody>
          <a:bodyPr>
            <a:spAutoFit/>
          </a:bodyPr>
          <a:lstStyle/>
          <a:p>
            <a:pPr algn="ctr">
              <a:defRPr/>
            </a:pPr>
            <a:r>
              <a:rPr lang="en-US" sz="3200" b="1" dirty="0">
                <a:solidFill>
                  <a:schemeClr val="accent1">
                    <a:lumMod val="75000"/>
                  </a:schemeClr>
                </a:solidFill>
                <a:effectLst>
                  <a:outerShdw blurRad="38100" dist="38100" dir="2700000" algn="tl">
                    <a:srgbClr val="000000">
                      <a:alpha val="43137"/>
                    </a:srgbClr>
                  </a:outerShdw>
                </a:effectLst>
                <a:latin typeface="Arial" charset="0"/>
                <a:cs typeface="Arial" charset="0"/>
              </a:rPr>
              <a:t>Ground varieties in Gujarat </a:t>
            </a:r>
          </a:p>
        </p:txBody>
      </p:sp>
      <p:graphicFrame>
        <p:nvGraphicFramePr>
          <p:cNvPr id="3" name="Table 2"/>
          <p:cNvGraphicFramePr>
            <a:graphicFrameLocks noGrp="1"/>
          </p:cNvGraphicFramePr>
          <p:nvPr>
            <p:extLst>
              <p:ext uri="{D42A27DB-BD31-4B8C-83A1-F6EECF244321}">
                <p14:modId xmlns:p14="http://schemas.microsoft.com/office/powerpoint/2010/main" xmlns="" val="1435588807"/>
              </p:ext>
            </p:extLst>
          </p:nvPr>
        </p:nvGraphicFramePr>
        <p:xfrm>
          <a:off x="609600" y="1600200"/>
          <a:ext cx="8067675" cy="4186376"/>
        </p:xfrm>
        <a:graphic>
          <a:graphicData uri="http://schemas.openxmlformats.org/drawingml/2006/table">
            <a:tbl>
              <a:tblPr firstRow="1" bandRow="1">
                <a:tableStyleId>{08FB837D-C827-4EFA-A057-4D05807E0F7C}</a:tableStyleId>
              </a:tblPr>
              <a:tblGrid>
                <a:gridCol w="2055459"/>
                <a:gridCol w="2004072"/>
                <a:gridCol w="2004072"/>
                <a:gridCol w="2004072"/>
              </a:tblGrid>
              <a:tr h="900106">
                <a:tc>
                  <a:txBody>
                    <a:bodyPr/>
                    <a:lstStyle/>
                    <a:p>
                      <a:pPr algn="ctr"/>
                      <a:r>
                        <a:rPr lang="en-US" sz="2400" dirty="0" smtClean="0"/>
                        <a:t>Varieties        (&gt;15 yrs)</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Releasing Year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Varieties       (&lt;15 yrs)</a:t>
                      </a:r>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Releasing Year</a:t>
                      </a:r>
                    </a:p>
                  </a:txBody>
                  <a:tcPr/>
                </a:tc>
              </a:tr>
              <a:tr h="374707">
                <a:tc>
                  <a:txBody>
                    <a:bodyPr/>
                    <a:lstStyle/>
                    <a:p>
                      <a:pPr algn="ctr" fontAlgn="b"/>
                      <a:r>
                        <a:rPr lang="en-US" sz="2400" b="0" i="0" u="none" strike="noStrike" dirty="0">
                          <a:solidFill>
                            <a:srgbClr val="000000"/>
                          </a:solidFill>
                          <a:latin typeface="Calibri"/>
                        </a:rPr>
                        <a:t>GAUG-10</a:t>
                      </a:r>
                    </a:p>
                  </a:txBody>
                  <a:tcPr marL="7620" marR="7620" marT="7620" marB="0" anchor="b"/>
                </a:tc>
                <a:tc>
                  <a:txBody>
                    <a:bodyPr/>
                    <a:lstStyle/>
                    <a:p>
                      <a:pPr algn="ctr" fontAlgn="b"/>
                      <a:r>
                        <a:rPr lang="en-US" sz="2400" b="0" i="0" u="none" strike="noStrike" dirty="0" smtClean="0">
                          <a:solidFill>
                            <a:srgbClr val="000000"/>
                          </a:solidFill>
                          <a:latin typeface="Calibri"/>
                        </a:rPr>
                        <a:t>1983</a:t>
                      </a:r>
                      <a:endParaRPr lang="en-US" sz="2400" b="0" i="0" u="none" strike="noStrike" dirty="0">
                        <a:solidFill>
                          <a:srgbClr val="000000"/>
                        </a:solidFill>
                        <a:latin typeface="Calibri"/>
                      </a:endParaRPr>
                    </a:p>
                  </a:txBody>
                  <a:tcPr marL="7620" marR="7620" marT="7620" marB="0" anchor="b"/>
                </a:tc>
                <a:tc>
                  <a:txBody>
                    <a:bodyPr/>
                    <a:lstStyle/>
                    <a:p>
                      <a:pPr algn="ctr" fontAlgn="t"/>
                      <a:r>
                        <a:rPr lang="en-US" sz="2400" b="0" i="0" u="none" strike="noStrike" kern="1200" dirty="0">
                          <a:solidFill>
                            <a:srgbClr val="000000"/>
                          </a:solidFill>
                          <a:latin typeface="Calibri"/>
                          <a:ea typeface="+mn-ea"/>
                          <a:cs typeface="+mn-cs"/>
                        </a:rPr>
                        <a:t>G.G.-7 </a:t>
                      </a:r>
                    </a:p>
                  </a:txBody>
                  <a:tcPr marL="7620" marR="7620" marT="7620" marB="0"/>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2002</a:t>
                      </a:r>
                      <a:endParaRPr lang="en-US" sz="2400" b="0" i="0" u="none" strike="noStrike" kern="1200" dirty="0">
                        <a:solidFill>
                          <a:srgbClr val="000000"/>
                        </a:solidFill>
                        <a:latin typeface="Calibri"/>
                        <a:ea typeface="+mn-ea"/>
                        <a:cs typeface="+mn-cs"/>
                      </a:endParaRPr>
                    </a:p>
                  </a:txBody>
                  <a:tcPr marL="7620" marR="7620" marT="7620" marB="0"/>
                </a:tc>
              </a:tr>
              <a:tr h="374707">
                <a:tc>
                  <a:txBody>
                    <a:bodyPr/>
                    <a:lstStyle/>
                    <a:p>
                      <a:pPr algn="ctr" fontAlgn="t"/>
                      <a:r>
                        <a:rPr lang="en-US" sz="2400" b="0" i="0" u="none" strike="noStrike" dirty="0">
                          <a:solidFill>
                            <a:srgbClr val="000000"/>
                          </a:solidFill>
                          <a:latin typeface="Calibri"/>
                        </a:rPr>
                        <a:t>G.G.-2</a:t>
                      </a:r>
                    </a:p>
                  </a:txBody>
                  <a:tcPr marL="7620" marR="7620" marT="7620" marB="0"/>
                </a:tc>
                <a:tc>
                  <a:txBody>
                    <a:bodyPr/>
                    <a:lstStyle/>
                    <a:p>
                      <a:pPr algn="ctr" fontAlgn="t"/>
                      <a:r>
                        <a:rPr lang="en-US" sz="2400" b="0" i="0" u="none" strike="noStrike" dirty="0" smtClean="0">
                          <a:solidFill>
                            <a:srgbClr val="000000"/>
                          </a:solidFill>
                          <a:latin typeface="Calibri"/>
                        </a:rPr>
                        <a:t>1983</a:t>
                      </a:r>
                      <a:endParaRPr lang="en-US" sz="2400" b="0" i="0" u="none" strike="noStrike" dirty="0">
                        <a:solidFill>
                          <a:srgbClr val="000000"/>
                        </a:solidFill>
                        <a:latin typeface="Calibri"/>
                      </a:endParaRPr>
                    </a:p>
                  </a:txBody>
                  <a:tcPr marL="7620" marR="7620" marT="7620" marB="0"/>
                </a:tc>
                <a:tc>
                  <a:txBody>
                    <a:bodyPr/>
                    <a:lstStyle/>
                    <a:p>
                      <a:pPr algn="ctr" fontAlgn="b"/>
                      <a:r>
                        <a:rPr lang="en-US" sz="2400" b="0" i="0" u="none" strike="noStrike" kern="1200" dirty="0">
                          <a:solidFill>
                            <a:srgbClr val="000000"/>
                          </a:solidFill>
                          <a:latin typeface="Calibri"/>
                          <a:ea typeface="+mn-ea"/>
                          <a:cs typeface="+mn-cs"/>
                        </a:rPr>
                        <a:t>TAG-37A</a:t>
                      </a:r>
                    </a:p>
                  </a:txBody>
                  <a:tcPr marL="7620" marR="7620" marT="7620" marB="0" anchor="b"/>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2004</a:t>
                      </a:r>
                      <a:endParaRPr lang="en-US" sz="2400" b="0" i="0" u="none" strike="noStrike" kern="1200" dirty="0">
                        <a:solidFill>
                          <a:srgbClr val="000000"/>
                        </a:solidFill>
                        <a:latin typeface="Calibri"/>
                        <a:ea typeface="+mn-ea"/>
                        <a:cs typeface="+mn-cs"/>
                      </a:endParaRPr>
                    </a:p>
                  </a:txBody>
                  <a:tcPr marL="7620" marR="7620" marT="7620" marB="0" anchor="b"/>
                </a:tc>
              </a:tr>
              <a:tr h="374707">
                <a:tc>
                  <a:txBody>
                    <a:bodyPr/>
                    <a:lstStyle/>
                    <a:p>
                      <a:pPr algn="ctr" fontAlgn="t"/>
                      <a:r>
                        <a:rPr lang="en-US" sz="2400" b="0" i="0" u="none" strike="noStrike" dirty="0">
                          <a:solidFill>
                            <a:srgbClr val="000000"/>
                          </a:solidFill>
                          <a:latin typeface="Calibri"/>
                        </a:rPr>
                        <a:t>G.G.-11</a:t>
                      </a:r>
                    </a:p>
                  </a:txBody>
                  <a:tcPr marL="7620" marR="7620" marT="7620" marB="0"/>
                </a:tc>
                <a:tc>
                  <a:txBody>
                    <a:bodyPr/>
                    <a:lstStyle/>
                    <a:p>
                      <a:pPr algn="ctr" fontAlgn="t"/>
                      <a:r>
                        <a:rPr lang="en-US" sz="2400" b="0" i="0" u="none" strike="noStrike" dirty="0" smtClean="0">
                          <a:solidFill>
                            <a:srgbClr val="000000"/>
                          </a:solidFill>
                          <a:latin typeface="Calibri"/>
                        </a:rPr>
                        <a:t>1985</a:t>
                      </a:r>
                      <a:endParaRPr lang="en-US" sz="2400" b="0" i="0" u="none" strike="noStrike" dirty="0">
                        <a:solidFill>
                          <a:srgbClr val="000000"/>
                        </a:solidFill>
                        <a:latin typeface="Calibri"/>
                      </a:endParaRPr>
                    </a:p>
                  </a:txBody>
                  <a:tcPr marL="7620" marR="7620" marT="7620" marB="0"/>
                </a:tc>
                <a:tc>
                  <a:txBody>
                    <a:bodyPr/>
                    <a:lstStyle/>
                    <a:p>
                      <a:pPr algn="ctr" fontAlgn="b"/>
                      <a:r>
                        <a:rPr lang="en-US" sz="2400" b="0" i="0" u="none" strike="noStrike" kern="1200" dirty="0">
                          <a:solidFill>
                            <a:srgbClr val="000000"/>
                          </a:solidFill>
                          <a:latin typeface="Calibri"/>
                          <a:ea typeface="+mn-ea"/>
                          <a:cs typeface="+mn-cs"/>
                        </a:rPr>
                        <a:t>TPG-41</a:t>
                      </a:r>
                    </a:p>
                  </a:txBody>
                  <a:tcPr marL="7620" marR="7620" marT="7620" marB="0" anchor="b"/>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2004</a:t>
                      </a:r>
                      <a:endParaRPr lang="en-US" sz="2400" b="0" i="0" u="none" strike="noStrike" kern="1200" dirty="0">
                        <a:solidFill>
                          <a:srgbClr val="000000"/>
                        </a:solidFill>
                        <a:latin typeface="Calibri"/>
                        <a:ea typeface="+mn-ea"/>
                        <a:cs typeface="+mn-cs"/>
                      </a:endParaRPr>
                    </a:p>
                  </a:txBody>
                  <a:tcPr marL="7620" marR="7620" marT="7620" marB="0" anchor="b"/>
                </a:tc>
              </a:tr>
              <a:tr h="374707">
                <a:tc>
                  <a:txBody>
                    <a:bodyPr/>
                    <a:lstStyle/>
                    <a:p>
                      <a:pPr algn="ctr" fontAlgn="t"/>
                      <a:r>
                        <a:rPr lang="en-US" sz="2400" b="0" i="0" u="none" strike="noStrike" dirty="0">
                          <a:solidFill>
                            <a:srgbClr val="000000"/>
                          </a:solidFill>
                          <a:latin typeface="Calibri"/>
                        </a:rPr>
                        <a:t>G.G.-20 </a:t>
                      </a:r>
                    </a:p>
                  </a:txBody>
                  <a:tcPr marL="7620" marR="7620" marT="7620" marB="0"/>
                </a:tc>
                <a:tc>
                  <a:txBody>
                    <a:bodyPr/>
                    <a:lstStyle/>
                    <a:p>
                      <a:pPr algn="ctr" fontAlgn="t"/>
                      <a:r>
                        <a:rPr lang="en-US" sz="2400" b="0" i="0" u="none" strike="noStrike" dirty="0" smtClean="0">
                          <a:solidFill>
                            <a:srgbClr val="000000"/>
                          </a:solidFill>
                          <a:latin typeface="Calibri"/>
                        </a:rPr>
                        <a:t>1991</a:t>
                      </a:r>
                      <a:endParaRPr lang="en-US" sz="2400" b="0" i="0" u="none" strike="noStrike" dirty="0">
                        <a:solidFill>
                          <a:srgbClr val="000000"/>
                        </a:solidFill>
                        <a:latin typeface="Calibri"/>
                      </a:endParaRPr>
                    </a:p>
                  </a:txBody>
                  <a:tcPr marL="7620" marR="7620" marT="7620" marB="0"/>
                </a:tc>
                <a:tc>
                  <a:txBody>
                    <a:bodyPr/>
                    <a:lstStyle/>
                    <a:p>
                      <a:pPr algn="ctr" fontAlgn="t"/>
                      <a:r>
                        <a:rPr lang="en-US" sz="2400" b="0" i="0" u="none" strike="noStrike" kern="1200" dirty="0">
                          <a:solidFill>
                            <a:srgbClr val="000000"/>
                          </a:solidFill>
                          <a:latin typeface="Calibri"/>
                          <a:ea typeface="+mn-ea"/>
                          <a:cs typeface="+mn-cs"/>
                        </a:rPr>
                        <a:t>GJG-HPS-1</a:t>
                      </a:r>
                    </a:p>
                  </a:txBody>
                  <a:tcPr marL="7620" marR="7620" marT="7620" marB="0"/>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2009</a:t>
                      </a:r>
                      <a:endParaRPr lang="en-US" sz="2400" b="0" i="0" u="none" strike="noStrike" kern="1200" dirty="0">
                        <a:solidFill>
                          <a:srgbClr val="000000"/>
                        </a:solidFill>
                        <a:latin typeface="Calibri"/>
                        <a:ea typeface="+mn-ea"/>
                        <a:cs typeface="+mn-cs"/>
                      </a:endParaRPr>
                    </a:p>
                  </a:txBody>
                  <a:tcPr marL="7620" marR="7620" marT="7620" marB="0"/>
                </a:tc>
              </a:tr>
              <a:tr h="374707">
                <a:tc>
                  <a:txBody>
                    <a:bodyPr/>
                    <a:lstStyle/>
                    <a:p>
                      <a:pPr algn="ctr" fontAlgn="b"/>
                      <a:r>
                        <a:rPr lang="en-US" sz="2400" b="0" i="0" u="none" strike="noStrike" dirty="0">
                          <a:solidFill>
                            <a:srgbClr val="000000"/>
                          </a:solidFill>
                          <a:latin typeface="Calibri"/>
                        </a:rPr>
                        <a:t>TAG-24</a:t>
                      </a:r>
                    </a:p>
                  </a:txBody>
                  <a:tcPr marL="7620" marR="7620" marT="7620" marB="0" anchor="b"/>
                </a:tc>
                <a:tc>
                  <a:txBody>
                    <a:bodyPr/>
                    <a:lstStyle/>
                    <a:p>
                      <a:pPr algn="ctr" fontAlgn="b"/>
                      <a:r>
                        <a:rPr lang="en-US" sz="2400" b="0" i="0" u="none" strike="noStrike" dirty="0" smtClean="0">
                          <a:solidFill>
                            <a:srgbClr val="000000"/>
                          </a:solidFill>
                          <a:latin typeface="Calibri"/>
                        </a:rPr>
                        <a:t>1992</a:t>
                      </a:r>
                      <a:endParaRPr lang="en-US" sz="2400" b="0" i="0" u="none" strike="noStrike" dirty="0">
                        <a:solidFill>
                          <a:srgbClr val="000000"/>
                        </a:solidFill>
                        <a:latin typeface="Calibri"/>
                      </a:endParaRPr>
                    </a:p>
                  </a:txBody>
                  <a:tcPr marL="7620" marR="7620" marT="7620" marB="0" anchor="b"/>
                </a:tc>
                <a:tc>
                  <a:txBody>
                    <a:bodyPr/>
                    <a:lstStyle/>
                    <a:p>
                      <a:pPr algn="ctr" fontAlgn="t"/>
                      <a:r>
                        <a:rPr lang="en-US" sz="2400" b="0" i="0" u="none" strike="noStrike" kern="1200" dirty="0">
                          <a:solidFill>
                            <a:srgbClr val="000000"/>
                          </a:solidFill>
                          <a:latin typeface="Calibri"/>
                          <a:ea typeface="+mn-ea"/>
                          <a:cs typeface="+mn-cs"/>
                        </a:rPr>
                        <a:t>GJG-9</a:t>
                      </a:r>
                    </a:p>
                  </a:txBody>
                  <a:tcPr marL="7620" marR="7620" marT="7620" marB="0"/>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2010</a:t>
                      </a:r>
                      <a:endParaRPr lang="en-US" sz="2400" b="0" i="0" u="none" strike="noStrike" kern="1200" dirty="0">
                        <a:solidFill>
                          <a:srgbClr val="000000"/>
                        </a:solidFill>
                        <a:latin typeface="Calibri"/>
                        <a:ea typeface="+mn-ea"/>
                        <a:cs typeface="+mn-cs"/>
                      </a:endParaRPr>
                    </a:p>
                  </a:txBody>
                  <a:tcPr marL="7620" marR="7620" marT="7620" marB="0"/>
                </a:tc>
              </a:tr>
              <a:tr h="374707">
                <a:tc>
                  <a:txBody>
                    <a:bodyPr/>
                    <a:lstStyle/>
                    <a:p>
                      <a:pPr algn="ctr" fontAlgn="t"/>
                      <a:r>
                        <a:rPr lang="en-US" sz="2400" b="0" i="0" u="none" strike="noStrike" dirty="0">
                          <a:solidFill>
                            <a:srgbClr val="000000"/>
                          </a:solidFill>
                          <a:latin typeface="Calibri"/>
                        </a:rPr>
                        <a:t>G.G.-5</a:t>
                      </a:r>
                    </a:p>
                  </a:txBody>
                  <a:tcPr marL="7620" marR="7620" marT="7620" marB="0"/>
                </a:tc>
                <a:tc>
                  <a:txBody>
                    <a:bodyPr/>
                    <a:lstStyle/>
                    <a:p>
                      <a:pPr algn="ctr" fontAlgn="t"/>
                      <a:r>
                        <a:rPr lang="en-US" sz="2400" b="0" i="0" u="none" strike="noStrike" dirty="0" smtClean="0">
                          <a:solidFill>
                            <a:srgbClr val="000000"/>
                          </a:solidFill>
                          <a:latin typeface="Calibri"/>
                        </a:rPr>
                        <a:t>1997</a:t>
                      </a:r>
                      <a:endParaRPr lang="en-US" sz="2400" b="0" i="0" u="none" strike="noStrike" dirty="0">
                        <a:solidFill>
                          <a:srgbClr val="000000"/>
                        </a:solidFill>
                        <a:latin typeface="Calibri"/>
                      </a:endParaRPr>
                    </a:p>
                  </a:txBody>
                  <a:tcPr marL="7620" marR="7620" marT="7620" marB="0"/>
                </a:tc>
                <a:tc>
                  <a:txBody>
                    <a:bodyPr/>
                    <a:lstStyle/>
                    <a:p>
                      <a:pPr algn="ctr" fontAlgn="t"/>
                      <a:r>
                        <a:rPr lang="en-US" sz="2400" b="0" i="0" u="none" strike="noStrike" kern="1200" dirty="0">
                          <a:solidFill>
                            <a:srgbClr val="000000"/>
                          </a:solidFill>
                          <a:latin typeface="Calibri"/>
                          <a:ea typeface="+mn-ea"/>
                          <a:cs typeface="+mn-cs"/>
                        </a:rPr>
                        <a:t>GJG-31</a:t>
                      </a:r>
                    </a:p>
                  </a:txBody>
                  <a:tcPr marL="7620" marR="7620" marT="7620" marB="0"/>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2010</a:t>
                      </a:r>
                      <a:endParaRPr lang="en-US" sz="2400" b="0" i="0" u="none" strike="noStrike" kern="1200" dirty="0">
                        <a:solidFill>
                          <a:srgbClr val="000000"/>
                        </a:solidFill>
                        <a:latin typeface="Calibri"/>
                        <a:ea typeface="+mn-ea"/>
                        <a:cs typeface="+mn-cs"/>
                      </a:endParaRPr>
                    </a:p>
                  </a:txBody>
                  <a:tcPr marL="7620" marR="7620" marT="7620" marB="0"/>
                </a:tc>
              </a:tr>
              <a:tr h="374707">
                <a:tc>
                  <a:txBody>
                    <a:bodyPr/>
                    <a:lstStyle/>
                    <a:p>
                      <a:endParaRPr lang="en-US"/>
                    </a:p>
                  </a:txBody>
                  <a:tcPr marL="7620" marR="7620" marT="7620" marB="0" anchor="b"/>
                </a:tc>
                <a:tc>
                  <a:txBody>
                    <a:bodyPr/>
                    <a:lstStyle/>
                    <a:p>
                      <a:endParaRPr lang="en-US" dirty="0"/>
                    </a:p>
                  </a:txBody>
                  <a:tcPr marL="7620" marR="7620" marT="7620" marB="0" anchor="b"/>
                </a:tc>
                <a:tc>
                  <a:txBody>
                    <a:bodyPr/>
                    <a:lstStyle/>
                    <a:p>
                      <a:pPr algn="ctr" fontAlgn="t"/>
                      <a:r>
                        <a:rPr lang="en-US" sz="2400" b="0" i="0" u="none" strike="noStrike" kern="1200" dirty="0">
                          <a:solidFill>
                            <a:srgbClr val="000000"/>
                          </a:solidFill>
                          <a:latin typeface="Calibri"/>
                          <a:ea typeface="+mn-ea"/>
                          <a:cs typeface="+mn-cs"/>
                        </a:rPr>
                        <a:t>GJG-17</a:t>
                      </a:r>
                    </a:p>
                  </a:txBody>
                  <a:tcPr marL="7620" marR="7620" marT="7620" marB="0"/>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2011</a:t>
                      </a:r>
                      <a:endParaRPr lang="en-US" sz="2400" b="0" i="0" u="none" strike="noStrike" kern="1200" dirty="0">
                        <a:solidFill>
                          <a:srgbClr val="000000"/>
                        </a:solidFill>
                        <a:latin typeface="Calibri"/>
                        <a:ea typeface="+mn-ea"/>
                        <a:cs typeface="+mn-cs"/>
                      </a:endParaRPr>
                    </a:p>
                  </a:txBody>
                  <a:tcPr marL="7620" marR="7620" marT="7620" marB="0"/>
                </a:tc>
              </a:tr>
              <a:tr h="374707">
                <a:tc>
                  <a:txBody>
                    <a:bodyPr/>
                    <a:lstStyle/>
                    <a:p>
                      <a:endParaRPr lang="en-US"/>
                    </a:p>
                  </a:txBody>
                  <a:tcPr marL="7620" marR="7620" marT="7620" marB="0" anchor="b"/>
                </a:tc>
                <a:tc>
                  <a:txBody>
                    <a:bodyPr/>
                    <a:lstStyle/>
                    <a:p>
                      <a:endParaRPr lang="en-US"/>
                    </a:p>
                  </a:txBody>
                  <a:tcPr marL="7620" marR="7620" marT="7620" marB="0" anchor="b"/>
                </a:tc>
                <a:tc>
                  <a:txBody>
                    <a:bodyPr/>
                    <a:lstStyle/>
                    <a:p>
                      <a:pPr algn="ctr" fontAlgn="t"/>
                      <a:r>
                        <a:rPr lang="en-US" sz="2400" b="0" i="0" u="none" strike="noStrike" kern="1200" dirty="0">
                          <a:solidFill>
                            <a:srgbClr val="000000"/>
                          </a:solidFill>
                          <a:latin typeface="Calibri"/>
                          <a:ea typeface="+mn-ea"/>
                          <a:cs typeface="+mn-cs"/>
                        </a:rPr>
                        <a:t>GJG-22</a:t>
                      </a:r>
                    </a:p>
                  </a:txBody>
                  <a:tcPr marL="7620" marR="7620" marT="7620" marB="0"/>
                </a:tc>
                <a:tc>
                  <a:txBody>
                    <a:bodyPr/>
                    <a:lstStyle/>
                    <a:p>
                      <a:pPr marL="0" algn="ctr" defTabSz="914400" rtl="0" eaLnBrk="1" fontAlgn="t" latinLnBrk="0" hangingPunct="1"/>
                      <a:r>
                        <a:rPr lang="en-US" sz="2400" b="0" i="0" u="none" strike="noStrike" kern="1200" dirty="0" smtClean="0">
                          <a:solidFill>
                            <a:srgbClr val="000000"/>
                          </a:solidFill>
                          <a:latin typeface="Calibri"/>
                          <a:ea typeface="+mn-ea"/>
                          <a:cs typeface="+mn-cs"/>
                        </a:rPr>
                        <a:t>2011</a:t>
                      </a:r>
                      <a:endParaRPr lang="en-US" sz="2400" b="0" i="0" u="none" strike="noStrike" kern="1200" dirty="0">
                        <a:solidFill>
                          <a:srgbClr val="000000"/>
                        </a:solidFill>
                        <a:latin typeface="Calibri"/>
                        <a:ea typeface="+mn-ea"/>
                        <a:cs typeface="+mn-cs"/>
                      </a:endParaRPr>
                    </a:p>
                  </a:txBody>
                  <a:tcPr marL="7620" marR="7620" marT="7620" marB="0"/>
                </a:tc>
              </a:tr>
            </a:tbl>
          </a:graphicData>
        </a:graphic>
      </p:graphicFrame>
    </p:spTree>
    <p:extLst>
      <p:ext uri="{BB962C8B-B14F-4D97-AF65-F5344CB8AC3E}">
        <p14:creationId xmlns:p14="http://schemas.microsoft.com/office/powerpoint/2010/main" xmlns="" val="424447844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96" name="TextBox 2"/>
          <p:cNvSpPr txBox="1">
            <a:spLocks noChangeArrowheads="1"/>
          </p:cNvSpPr>
          <p:nvPr/>
        </p:nvSpPr>
        <p:spPr bwMode="auto">
          <a:xfrm>
            <a:off x="1600200" y="457200"/>
            <a:ext cx="5943600"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sz="2000" b="1" dirty="0"/>
              <a:t>Grant detail statement for 2015-16 Gujarat state</a:t>
            </a:r>
            <a:endParaRPr lang="en-IN" sz="2000" b="1" dirty="0"/>
          </a:p>
        </p:txBody>
      </p:sp>
      <p:sp>
        <p:nvSpPr>
          <p:cNvPr id="14397" name="TextBox 3"/>
          <p:cNvSpPr txBox="1">
            <a:spLocks noChangeArrowheads="1"/>
          </p:cNvSpPr>
          <p:nvPr/>
        </p:nvSpPr>
        <p:spPr bwMode="auto">
          <a:xfrm>
            <a:off x="6858000" y="1063625"/>
            <a:ext cx="1371600"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400"/>
              <a:t>(Rs. In lakh)</a:t>
            </a:r>
            <a:endParaRPr lang="en-IN" sz="1400"/>
          </a:p>
        </p:txBody>
      </p:sp>
      <p:graphicFrame>
        <p:nvGraphicFramePr>
          <p:cNvPr id="3" name="Table 2"/>
          <p:cNvGraphicFramePr>
            <a:graphicFrameLocks noGrp="1"/>
          </p:cNvGraphicFramePr>
          <p:nvPr>
            <p:extLst>
              <p:ext uri="{D42A27DB-BD31-4B8C-83A1-F6EECF244321}">
                <p14:modId xmlns:p14="http://schemas.microsoft.com/office/powerpoint/2010/main" xmlns="" val="911849719"/>
              </p:ext>
            </p:extLst>
          </p:nvPr>
        </p:nvGraphicFramePr>
        <p:xfrm>
          <a:off x="685800" y="1397000"/>
          <a:ext cx="8153400" cy="4394201"/>
        </p:xfrm>
        <a:graphic>
          <a:graphicData uri="http://schemas.openxmlformats.org/drawingml/2006/table">
            <a:tbl>
              <a:tblPr firstRow="1" bandRow="1">
                <a:tableStyleId>{5C22544A-7EE6-4342-B048-85BDC9FD1C3A}</a:tableStyleId>
              </a:tblPr>
              <a:tblGrid>
                <a:gridCol w="1358900"/>
                <a:gridCol w="1358900"/>
                <a:gridCol w="1358900"/>
                <a:gridCol w="1358900"/>
                <a:gridCol w="1358900"/>
                <a:gridCol w="1358900"/>
              </a:tblGrid>
              <a:tr h="1249845">
                <a:tc>
                  <a:txBody>
                    <a:bodyPr/>
                    <a:lstStyle/>
                    <a:p>
                      <a:pPr marL="0" algn="ctr" defTabSz="914400" rtl="0" eaLnBrk="1" fontAlgn="b" latinLnBrk="0" hangingPunct="1"/>
                      <a:r>
                        <a:rPr lang="en-IN" sz="1600" u="none" strike="noStrike" kern="1200" dirty="0"/>
                        <a:t>Category</a:t>
                      </a:r>
                      <a:endParaRPr lang="en-IN" sz="1600" b="1"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Revalidated Unspent balance As of 2014-15</a:t>
                      </a:r>
                      <a:endParaRPr lang="en-IN" sz="1600" b="1"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Funds Released </a:t>
                      </a:r>
                      <a:endParaRPr lang="en-IN" sz="1600" b="1"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Total Availability </a:t>
                      </a:r>
                      <a:endParaRPr lang="en-IN" sz="1600" b="1"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Expenditure</a:t>
                      </a:r>
                      <a:endParaRPr lang="en-IN" sz="1600" b="1"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Unspent balance on </a:t>
                      </a:r>
                      <a:r>
                        <a:rPr lang="en-IN" sz="1600" u="none" strike="noStrike" kern="1200" dirty="0" smtClean="0"/>
                        <a:t>01.04.2016</a:t>
                      </a:r>
                      <a:endParaRPr lang="en-IN" sz="1600" b="1" i="0" u="none" strike="noStrike" kern="1200" dirty="0">
                        <a:solidFill>
                          <a:srgbClr val="000000"/>
                        </a:solidFill>
                        <a:latin typeface="Calibri"/>
                        <a:ea typeface="+mn-ea"/>
                        <a:cs typeface="+mn-cs"/>
                      </a:endParaRPr>
                    </a:p>
                  </a:txBody>
                  <a:tcPr marL="9525" marR="9525" marT="9525" marB="0" anchor="ctr"/>
                </a:tc>
              </a:tr>
              <a:tr h="470606">
                <a:tc>
                  <a:txBody>
                    <a:bodyPr/>
                    <a:lstStyle/>
                    <a:p>
                      <a:pPr marL="0" algn="ctr" defTabSz="914400" rtl="0" eaLnBrk="1" fontAlgn="b" latinLnBrk="0" hangingPunct="1"/>
                      <a:r>
                        <a:rPr lang="en-IN" sz="1600" u="none" strike="noStrike" kern="1200" dirty="0"/>
                        <a:t>SC</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867.73377</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0</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867.73377</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9.704</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858.02977</a:t>
                      </a:r>
                      <a:endParaRPr lang="en-IN" sz="1600" b="0" i="0" u="none" strike="noStrike" kern="1200" dirty="0">
                        <a:solidFill>
                          <a:srgbClr val="000000"/>
                        </a:solidFill>
                        <a:latin typeface="Calibri"/>
                        <a:ea typeface="+mn-ea"/>
                        <a:cs typeface="+mn-cs"/>
                      </a:endParaRPr>
                    </a:p>
                  </a:txBody>
                  <a:tcPr marL="9525" marR="9525" marT="9525" marB="0" anchor="ctr"/>
                </a:tc>
              </a:tr>
              <a:tr h="470606">
                <a:tc>
                  <a:txBody>
                    <a:bodyPr/>
                    <a:lstStyle/>
                    <a:p>
                      <a:pPr marL="0" algn="ctr" defTabSz="914400" rtl="0" eaLnBrk="1" fontAlgn="b" latinLnBrk="0" hangingPunct="1"/>
                      <a:r>
                        <a:rPr lang="en-IN" sz="1600" u="none" strike="noStrike" kern="1200" dirty="0"/>
                        <a:t>ST</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405.44147</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0</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405.44147</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35.89</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369.55147</a:t>
                      </a:r>
                      <a:endParaRPr lang="en-IN" sz="1600" b="0" i="0" u="none" strike="noStrike" kern="1200" dirty="0">
                        <a:solidFill>
                          <a:srgbClr val="000000"/>
                        </a:solidFill>
                        <a:latin typeface="Calibri"/>
                        <a:ea typeface="+mn-ea"/>
                        <a:cs typeface="+mn-cs"/>
                      </a:endParaRPr>
                    </a:p>
                  </a:txBody>
                  <a:tcPr marL="9525" marR="9525" marT="9525" marB="0" anchor="ctr"/>
                </a:tc>
              </a:tr>
              <a:tr h="470606">
                <a:tc>
                  <a:txBody>
                    <a:bodyPr/>
                    <a:lstStyle/>
                    <a:p>
                      <a:pPr marL="0" algn="ctr" defTabSz="914400" rtl="0" eaLnBrk="1" fontAlgn="b" latinLnBrk="0" hangingPunct="1"/>
                      <a:r>
                        <a:rPr lang="en-IN" sz="1600" u="none" strike="noStrike" kern="1200" dirty="0"/>
                        <a:t>General M-I</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55.85372</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624.4932</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680.34692</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911.956</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-231.60908</a:t>
                      </a:r>
                      <a:endParaRPr lang="en-IN" sz="1600" b="0" i="0" u="none" strike="noStrike" kern="1200" dirty="0">
                        <a:solidFill>
                          <a:srgbClr val="000000"/>
                        </a:solidFill>
                        <a:latin typeface="Calibri"/>
                        <a:ea typeface="+mn-ea"/>
                        <a:cs typeface="+mn-cs"/>
                      </a:endParaRPr>
                    </a:p>
                  </a:txBody>
                  <a:tcPr marL="9525" marR="9525" marT="9525" marB="0" anchor="ctr"/>
                </a:tc>
              </a:tr>
              <a:tr h="630966">
                <a:tc>
                  <a:txBody>
                    <a:bodyPr/>
                    <a:lstStyle/>
                    <a:p>
                      <a:pPr marL="0" algn="ctr" defTabSz="914400" rtl="0" eaLnBrk="1" fontAlgn="b" latinLnBrk="0" hangingPunct="1"/>
                      <a:r>
                        <a:rPr lang="en-IN" sz="1600" u="none" strike="noStrike" kern="1200" dirty="0"/>
                        <a:t>General MM-II</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73.239</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22.4489</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95.68790</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95.687</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0.0009</a:t>
                      </a:r>
                      <a:endParaRPr lang="en-IN" sz="1600" b="0" i="0" u="none" strike="noStrike" kern="1200" dirty="0">
                        <a:solidFill>
                          <a:srgbClr val="000000"/>
                        </a:solidFill>
                        <a:latin typeface="Calibri"/>
                        <a:ea typeface="+mn-ea"/>
                        <a:cs typeface="+mn-cs"/>
                      </a:endParaRPr>
                    </a:p>
                  </a:txBody>
                  <a:tcPr marL="9525" marR="9525" marT="9525" marB="0" anchor="ctr"/>
                </a:tc>
              </a:tr>
              <a:tr h="630966">
                <a:tc>
                  <a:txBody>
                    <a:bodyPr/>
                    <a:lstStyle/>
                    <a:p>
                      <a:pPr marL="0" algn="ctr" defTabSz="914400" rtl="0" eaLnBrk="1" fontAlgn="b" latinLnBrk="0" hangingPunct="1"/>
                      <a:r>
                        <a:rPr lang="en-IN" sz="1600" u="none" strike="noStrike" kern="1200" dirty="0"/>
                        <a:t>Total General </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129.09272</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646.94210</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776.03482</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1007.64300</a:t>
                      </a:r>
                      <a:endParaRPr lang="en-IN" sz="16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r>
                        <a:rPr lang="en-IN" sz="1600" u="none" strike="noStrike" kern="1200" dirty="0"/>
                        <a:t>-231.60818</a:t>
                      </a:r>
                      <a:endParaRPr lang="en-IN" sz="1600" b="0" i="0" u="none" strike="noStrike" kern="1200" dirty="0">
                        <a:solidFill>
                          <a:srgbClr val="000000"/>
                        </a:solidFill>
                        <a:latin typeface="Calibri"/>
                        <a:ea typeface="+mn-ea"/>
                        <a:cs typeface="+mn-cs"/>
                      </a:endParaRPr>
                    </a:p>
                  </a:txBody>
                  <a:tcPr marL="9525" marR="9525" marT="9525" marB="0" anchor="ctr"/>
                </a:tc>
              </a:tr>
              <a:tr h="470606">
                <a:tc>
                  <a:txBody>
                    <a:bodyPr/>
                    <a:lstStyle/>
                    <a:p>
                      <a:pPr marL="0" algn="ctr" defTabSz="914400" rtl="0" eaLnBrk="1" fontAlgn="b" latinLnBrk="0" hangingPunct="1"/>
                      <a:r>
                        <a:rPr lang="en-IN" sz="1600" b="1" u="none" strike="noStrike" kern="1200" dirty="0"/>
                        <a:t>Grand Total </a:t>
                      </a:r>
                      <a:endParaRPr lang="en-IN" sz="1600" b="1" i="0" u="none" strike="noStrike" kern="1200" dirty="0">
                        <a:solidFill>
                          <a:srgbClr val="000000"/>
                        </a:solidFill>
                        <a:latin typeface="Calibri"/>
                        <a:ea typeface="+mn-ea"/>
                        <a:cs typeface="+mn-cs"/>
                      </a:endParaRPr>
                    </a:p>
                  </a:txBody>
                  <a:tcPr marL="9525" marR="9525" marT="9525" marB="0" anchor="ctr">
                    <a:solidFill>
                      <a:schemeClr val="tx2">
                        <a:lumMod val="40000"/>
                        <a:lumOff val="60000"/>
                      </a:schemeClr>
                    </a:solidFill>
                  </a:tcPr>
                </a:tc>
                <a:tc>
                  <a:txBody>
                    <a:bodyPr/>
                    <a:lstStyle/>
                    <a:p>
                      <a:pPr marL="0" algn="ctr" defTabSz="914400" rtl="0" eaLnBrk="1" fontAlgn="b" latinLnBrk="0" hangingPunct="1"/>
                      <a:r>
                        <a:rPr lang="en-IN" sz="1600" b="1" u="none" strike="noStrike" kern="1200" dirty="0"/>
                        <a:t>1402.26796</a:t>
                      </a:r>
                      <a:endParaRPr lang="en-IN" sz="1600" b="1" i="0" u="none" strike="noStrike" kern="1200" dirty="0">
                        <a:solidFill>
                          <a:srgbClr val="000000"/>
                        </a:solidFill>
                        <a:latin typeface="Calibri"/>
                        <a:ea typeface="+mn-ea"/>
                        <a:cs typeface="+mn-cs"/>
                      </a:endParaRPr>
                    </a:p>
                  </a:txBody>
                  <a:tcPr marL="9525" marR="9525" marT="9525" marB="0" anchor="ctr">
                    <a:solidFill>
                      <a:schemeClr val="tx2">
                        <a:lumMod val="40000"/>
                        <a:lumOff val="60000"/>
                      </a:schemeClr>
                    </a:solidFill>
                  </a:tcPr>
                </a:tc>
                <a:tc>
                  <a:txBody>
                    <a:bodyPr/>
                    <a:lstStyle/>
                    <a:p>
                      <a:pPr marL="0" algn="ctr" defTabSz="914400" rtl="0" eaLnBrk="1" fontAlgn="b" latinLnBrk="0" hangingPunct="1"/>
                      <a:r>
                        <a:rPr lang="en-IN" sz="1600" b="1" u="none" strike="noStrike" kern="1200" dirty="0"/>
                        <a:t>646.94210</a:t>
                      </a:r>
                      <a:endParaRPr lang="en-IN" sz="1600" b="1" i="0" u="none" strike="noStrike" kern="1200" dirty="0">
                        <a:solidFill>
                          <a:srgbClr val="000000"/>
                        </a:solidFill>
                        <a:latin typeface="Calibri"/>
                        <a:ea typeface="+mn-ea"/>
                        <a:cs typeface="+mn-cs"/>
                      </a:endParaRPr>
                    </a:p>
                  </a:txBody>
                  <a:tcPr marL="9525" marR="9525" marT="9525" marB="0" anchor="ctr">
                    <a:solidFill>
                      <a:schemeClr val="tx2">
                        <a:lumMod val="40000"/>
                        <a:lumOff val="60000"/>
                      </a:schemeClr>
                    </a:solidFill>
                  </a:tcPr>
                </a:tc>
                <a:tc>
                  <a:txBody>
                    <a:bodyPr/>
                    <a:lstStyle/>
                    <a:p>
                      <a:pPr marL="0" algn="ctr" defTabSz="914400" rtl="0" eaLnBrk="1" fontAlgn="b" latinLnBrk="0" hangingPunct="1"/>
                      <a:r>
                        <a:rPr lang="en-IN" sz="1600" b="1" u="none" strike="noStrike" kern="1200" dirty="0"/>
                        <a:t>2049.21006</a:t>
                      </a:r>
                      <a:endParaRPr lang="en-IN" sz="1600" b="1" i="0" u="none" strike="noStrike" kern="1200" dirty="0">
                        <a:solidFill>
                          <a:srgbClr val="000000"/>
                        </a:solidFill>
                        <a:latin typeface="Calibri"/>
                        <a:ea typeface="+mn-ea"/>
                        <a:cs typeface="+mn-cs"/>
                      </a:endParaRPr>
                    </a:p>
                  </a:txBody>
                  <a:tcPr marL="9525" marR="9525" marT="9525" marB="0" anchor="ctr">
                    <a:solidFill>
                      <a:schemeClr val="tx2">
                        <a:lumMod val="40000"/>
                        <a:lumOff val="60000"/>
                      </a:schemeClr>
                    </a:solidFill>
                  </a:tcPr>
                </a:tc>
                <a:tc>
                  <a:txBody>
                    <a:bodyPr/>
                    <a:lstStyle/>
                    <a:p>
                      <a:pPr marL="0" algn="ctr" defTabSz="914400" rtl="0" eaLnBrk="1" fontAlgn="b" latinLnBrk="0" hangingPunct="1"/>
                      <a:r>
                        <a:rPr lang="en-IN" sz="1600" b="1" u="none" strike="noStrike" kern="1200" dirty="0"/>
                        <a:t>1053.23700</a:t>
                      </a:r>
                      <a:endParaRPr lang="en-IN" sz="1600" b="1" i="0" u="none" strike="noStrike" kern="1200" dirty="0">
                        <a:solidFill>
                          <a:srgbClr val="000000"/>
                        </a:solidFill>
                        <a:latin typeface="Calibri"/>
                        <a:ea typeface="+mn-ea"/>
                        <a:cs typeface="+mn-cs"/>
                      </a:endParaRPr>
                    </a:p>
                  </a:txBody>
                  <a:tcPr marL="9525" marR="9525" marT="9525" marB="0" anchor="ctr">
                    <a:solidFill>
                      <a:schemeClr val="tx2">
                        <a:lumMod val="40000"/>
                        <a:lumOff val="60000"/>
                      </a:schemeClr>
                    </a:solidFill>
                  </a:tcPr>
                </a:tc>
                <a:tc>
                  <a:txBody>
                    <a:bodyPr/>
                    <a:lstStyle/>
                    <a:p>
                      <a:pPr marL="0" algn="ctr" defTabSz="914400" rtl="0" eaLnBrk="1" fontAlgn="b" latinLnBrk="0" hangingPunct="1"/>
                      <a:r>
                        <a:rPr lang="en-IN" sz="1600" b="1" u="none" strike="noStrike" kern="1200" dirty="0"/>
                        <a:t>995.97306</a:t>
                      </a:r>
                      <a:endParaRPr lang="en-IN" sz="1600" b="1" i="0" u="none" strike="noStrike" kern="1200" dirty="0">
                        <a:solidFill>
                          <a:srgbClr val="000000"/>
                        </a:solidFill>
                        <a:latin typeface="Calibri"/>
                        <a:ea typeface="+mn-ea"/>
                        <a:cs typeface="+mn-cs"/>
                      </a:endParaRPr>
                    </a:p>
                  </a:txBody>
                  <a:tcPr marL="9525" marR="9525" marT="9525" marB="0" anchor="ctr">
                    <a:solidFill>
                      <a:schemeClr val="tx2">
                        <a:lumMod val="40000"/>
                        <a:lumOff val="60000"/>
                      </a:schemeClr>
                    </a:solidFill>
                  </a:tcPr>
                </a:tc>
              </a:tr>
            </a:tbl>
          </a:graphicData>
        </a:graphic>
      </p:graphicFrame>
    </p:spTree>
    <p:extLst>
      <p:ext uri="{BB962C8B-B14F-4D97-AF65-F5344CB8AC3E}">
        <p14:creationId xmlns:p14="http://schemas.microsoft.com/office/powerpoint/2010/main" xmlns="" val="64536758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717</TotalTime>
  <Words>1301</Words>
  <Application>Microsoft Office PowerPoint</Application>
  <PresentationFormat>On-screen Show (4:3)</PresentationFormat>
  <Paragraphs>821</Paragraphs>
  <Slides>14</Slides>
  <Notes>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oilseeds</cp:lastModifiedBy>
  <cp:revision>139</cp:revision>
  <cp:lastPrinted>2016-08-02T06:35:36Z</cp:lastPrinted>
  <dcterms:created xsi:type="dcterms:W3CDTF">2006-08-16T00:00:00Z</dcterms:created>
  <dcterms:modified xsi:type="dcterms:W3CDTF">2016-08-03T11:18:10Z</dcterms:modified>
</cp:coreProperties>
</file>